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7" r:id="rId2"/>
    <p:sldId id="258" r:id="rId3"/>
    <p:sldId id="259" r:id="rId4"/>
    <p:sldId id="260" r:id="rId5"/>
    <p:sldId id="261" r:id="rId6"/>
    <p:sldId id="262" r:id="rId7"/>
    <p:sldId id="325"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23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Srivastava" userId="a20fc31f-ff76-4f59-a5f9-7c37ba761692" providerId="ADAL" clId="{44BD98C8-4679-4174-B117-E74A58381AA7}"/>
    <pc:docChg chg="delSld">
      <pc:chgData name="Brian Srivastava" userId="a20fc31f-ff76-4f59-a5f9-7c37ba761692" providerId="ADAL" clId="{44BD98C8-4679-4174-B117-E74A58381AA7}" dt="2019-07-10T13:00:47.635" v="0" actId="2696"/>
      <pc:docMkLst>
        <pc:docMk/>
      </pc:docMkLst>
      <pc:sldChg chg="del">
        <pc:chgData name="Brian Srivastava" userId="a20fc31f-ff76-4f59-a5f9-7c37ba761692" providerId="ADAL" clId="{44BD98C8-4679-4174-B117-E74A58381AA7}" dt="2019-07-10T13:00:47.635" v="0" actId="2696"/>
        <pc:sldMkLst>
          <pc:docMk/>
          <pc:sldMk cId="3282382162" sldId="256"/>
        </pc:sldMkLst>
      </pc:sldChg>
    </pc:docChg>
  </pc:docChgLst>
  <pc:docChgLst>
    <pc:chgData name="Brian Srivastava" userId="08b65867dedb40eb" providerId="LiveId" clId="{C64D519F-A3B9-456D-865B-A5EC85272638}"/>
    <pc:docChg chg="custSel modSld">
      <pc:chgData name="Brian Srivastava" userId="08b65867dedb40eb" providerId="LiveId" clId="{C64D519F-A3B9-456D-865B-A5EC85272638}" dt="2019-07-08T23:04:53.497" v="3" actId="27636"/>
      <pc:docMkLst>
        <pc:docMk/>
      </pc:docMkLst>
      <pc:sldChg chg="modSp">
        <pc:chgData name="Brian Srivastava" userId="08b65867dedb40eb" providerId="LiveId" clId="{C64D519F-A3B9-456D-865B-A5EC85272638}" dt="2019-07-08T23:04:53.497" v="3" actId="27636"/>
        <pc:sldMkLst>
          <pc:docMk/>
          <pc:sldMk cId="242696390" sldId="319"/>
        </pc:sldMkLst>
        <pc:spChg chg="mod">
          <ac:chgData name="Brian Srivastava" userId="08b65867dedb40eb" providerId="LiveId" clId="{C64D519F-A3B9-456D-865B-A5EC85272638}" dt="2019-07-08T23:04:53.497" v="3" actId="27636"/>
          <ac:spMkLst>
            <pc:docMk/>
            <pc:sldMk cId="242696390" sldId="319"/>
            <ac:spMk id="3" creationId="{00000000-0000-0000-0000-000000000000}"/>
          </ac:spMkLst>
        </pc:spChg>
      </pc:sldChg>
    </pc:docChg>
  </pc:docChgLst>
  <pc:docChgLst>
    <pc:chgData name="Brian Srivastava" userId="a20fc31f-ff76-4f59-a5f9-7c37ba761692" providerId="ADAL" clId="{40510605-A7F0-45DC-83C7-3EABD398D006}"/>
    <pc:docChg chg="custSel addSld modSld">
      <pc:chgData name="Brian Srivastava" userId="a20fc31f-ff76-4f59-a5f9-7c37ba761692" providerId="ADAL" clId="{40510605-A7F0-45DC-83C7-3EABD398D006}" dt="2020-07-29T14:37:16.898" v="264" actId="20577"/>
      <pc:docMkLst>
        <pc:docMk/>
      </pc:docMkLst>
      <pc:sldChg chg="addSp delSp modSp new mod modNotesTx">
        <pc:chgData name="Brian Srivastava" userId="a20fc31f-ff76-4f59-a5f9-7c37ba761692" providerId="ADAL" clId="{40510605-A7F0-45DC-83C7-3EABD398D006}" dt="2020-07-29T14:37:16.898" v="264" actId="20577"/>
        <pc:sldMkLst>
          <pc:docMk/>
          <pc:sldMk cId="480651306" sldId="325"/>
        </pc:sldMkLst>
        <pc:spChg chg="mod">
          <ac:chgData name="Brian Srivastava" userId="a20fc31f-ff76-4f59-a5f9-7c37ba761692" providerId="ADAL" clId="{40510605-A7F0-45DC-83C7-3EABD398D006}" dt="2020-07-29T14:35:00.929" v="14" actId="20577"/>
          <ac:spMkLst>
            <pc:docMk/>
            <pc:sldMk cId="480651306" sldId="325"/>
            <ac:spMk id="2" creationId="{C479CCD2-784B-4CC3-9DE3-6B0D43D8C4FA}"/>
          </ac:spMkLst>
        </pc:spChg>
        <pc:spChg chg="add del mod">
          <ac:chgData name="Brian Srivastava" userId="a20fc31f-ff76-4f59-a5f9-7c37ba761692" providerId="ADAL" clId="{40510605-A7F0-45DC-83C7-3EABD398D006}" dt="2020-07-29T14:36:49.833" v="261" actId="20577"/>
          <ac:spMkLst>
            <pc:docMk/>
            <pc:sldMk cId="480651306" sldId="325"/>
            <ac:spMk id="3" creationId="{EEFE78AF-FA51-45DA-985B-661C551A9189}"/>
          </ac:spMkLst>
        </pc:spChg>
        <pc:picChg chg="add del mod">
          <ac:chgData name="Brian Srivastava" userId="a20fc31f-ff76-4f59-a5f9-7c37ba761692" providerId="ADAL" clId="{40510605-A7F0-45DC-83C7-3EABD398D006}" dt="2020-07-29T14:36:03.729" v="26"/>
          <ac:picMkLst>
            <pc:docMk/>
            <pc:sldMk cId="480651306" sldId="325"/>
            <ac:picMk id="1026" creationId="{FF84C96D-C304-40F9-B478-F2E226294D67}"/>
          </ac:picMkLst>
        </pc:picChg>
        <pc:picChg chg="add mod">
          <ac:chgData name="Brian Srivastava" userId="a20fc31f-ff76-4f59-a5f9-7c37ba761692" providerId="ADAL" clId="{40510605-A7F0-45DC-83C7-3EABD398D006}" dt="2020-07-29T14:36:53.694" v="263" actId="1076"/>
          <ac:picMkLst>
            <pc:docMk/>
            <pc:sldMk cId="480651306" sldId="325"/>
            <ac:picMk id="1028" creationId="{AEE14C9D-ECB3-43A5-BA8D-D4949025D21C}"/>
          </ac:picMkLst>
        </pc:picChg>
      </pc:sldChg>
    </pc:docChg>
  </pc:docChgLst>
  <pc:docChgLst>
    <pc:chgData name="Brian Srivastava" userId="a20fc31f-ff76-4f59-a5f9-7c37ba761692" providerId="ADAL" clId="{B159BE8E-8D9E-464C-9C40-72A0436FBCF3}"/>
    <pc:docChg chg="modSld">
      <pc:chgData name="Brian Srivastava" userId="a20fc31f-ff76-4f59-a5f9-7c37ba761692" providerId="ADAL" clId="{B159BE8E-8D9E-464C-9C40-72A0436FBCF3}" dt="2023-03-22T12:51:25.263" v="6" actId="20577"/>
      <pc:docMkLst>
        <pc:docMk/>
      </pc:docMkLst>
      <pc:sldChg chg="modSp mod">
        <pc:chgData name="Brian Srivastava" userId="a20fc31f-ff76-4f59-a5f9-7c37ba761692" providerId="ADAL" clId="{B159BE8E-8D9E-464C-9C40-72A0436FBCF3}" dt="2023-03-22T12:51:25.263" v="6" actId="20577"/>
        <pc:sldMkLst>
          <pc:docMk/>
          <pc:sldMk cId="2378164939" sldId="291"/>
        </pc:sldMkLst>
        <pc:spChg chg="mod">
          <ac:chgData name="Brian Srivastava" userId="a20fc31f-ff76-4f59-a5f9-7c37ba761692" providerId="ADAL" clId="{B159BE8E-8D9E-464C-9C40-72A0436FBCF3}" dt="2023-03-22T12:51:25.263" v="6" actId="20577"/>
          <ac:spMkLst>
            <pc:docMk/>
            <pc:sldMk cId="2378164939" sldId="291"/>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B7E444-1813-4700-8143-E3C544D9E1CB}" type="datetimeFigureOut">
              <a:rPr lang="en-GB" smtClean="0"/>
              <a:t>17/03/2023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33D026-5CCC-4604-914E-E7DDB00564D3}" type="slidenum">
              <a:rPr lang="en-GB" smtClean="0"/>
              <a:t>‹#›</a:t>
            </a:fld>
            <a:endParaRPr lang="en-GB"/>
          </a:p>
        </p:txBody>
      </p:sp>
    </p:spTree>
    <p:extLst>
      <p:ext uri="{BB962C8B-B14F-4D97-AF65-F5344CB8AC3E}">
        <p14:creationId xmlns:p14="http://schemas.microsoft.com/office/powerpoint/2010/main" val="864696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ata-io.org/developers/sata-ecosystem/shingled-magnetic-recording-boosting-capacity-and-lowering-cost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abdulmoeez55.blogspot.com/2015/12/shingled-magnetic-recording-smr.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https://sata-io.org/developers/sata-ecosystem/shingled-magnetic-recording-boosting-capacity-and-lowering-costs</a:t>
            </a:r>
            <a:endParaRPr lang="en-GB" dirty="0"/>
          </a:p>
          <a:p>
            <a:r>
              <a:rPr lang="en-GB" dirty="0">
                <a:hlinkClick r:id="rId4"/>
              </a:rPr>
              <a:t>http://abdulmoeez55.blogspot.com/2015/12/shingled-magnetic-recording-smr.html</a:t>
            </a:r>
            <a:endParaRPr lang="en-GB" dirty="0"/>
          </a:p>
        </p:txBody>
      </p:sp>
      <p:sp>
        <p:nvSpPr>
          <p:cNvPr id="4" name="Slide Number Placeholder 3"/>
          <p:cNvSpPr>
            <a:spLocks noGrp="1"/>
          </p:cNvSpPr>
          <p:nvPr>
            <p:ph type="sldNum" sz="quarter" idx="5"/>
          </p:nvPr>
        </p:nvSpPr>
        <p:spPr/>
        <p:txBody>
          <a:bodyPr/>
          <a:lstStyle/>
          <a:p>
            <a:fld id="{C633D026-5CCC-4604-914E-E7DDB00564D3}" type="slidenum">
              <a:rPr lang="en-GB" smtClean="0"/>
              <a:t>7</a:t>
            </a:fld>
            <a:endParaRPr lang="en-GB"/>
          </a:p>
        </p:txBody>
      </p:sp>
    </p:spTree>
    <p:extLst>
      <p:ext uri="{BB962C8B-B14F-4D97-AF65-F5344CB8AC3E}">
        <p14:creationId xmlns:p14="http://schemas.microsoft.com/office/powerpoint/2010/main" val="3003051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F9068-B1A9-44D6-8383-1F3501E9F2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77BE8ED8-F533-41BE-A4AF-F92744EE0B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3D7C4FC-1C5D-42C2-9D6F-A398D85959BD}"/>
              </a:ext>
            </a:extLst>
          </p:cNvPr>
          <p:cNvSpPr>
            <a:spLocks noGrp="1"/>
          </p:cNvSpPr>
          <p:nvPr>
            <p:ph type="dt" sz="half" idx="10"/>
          </p:nvPr>
        </p:nvSpPr>
        <p:spPr/>
        <p:txBody>
          <a:bodyPr/>
          <a:lstStyle/>
          <a:p>
            <a:fld id="{42C23A0D-3D09-49C7-9539-17F4E0D0CDDF}" type="datetimeFigureOut">
              <a:rPr lang="en-CA" smtClean="0"/>
              <a:t>2023-03-17</a:t>
            </a:fld>
            <a:endParaRPr lang="en-CA"/>
          </a:p>
        </p:txBody>
      </p:sp>
      <p:sp>
        <p:nvSpPr>
          <p:cNvPr id="5" name="Footer Placeholder 4">
            <a:extLst>
              <a:ext uri="{FF2B5EF4-FFF2-40B4-BE49-F238E27FC236}">
                <a16:creationId xmlns:a16="http://schemas.microsoft.com/office/drawing/2014/main" id="{41E29670-40E6-4B31-A54A-BE1B1C4569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8049786-91C0-4138-8A67-4BECDB4528BC}"/>
              </a:ext>
            </a:extLst>
          </p:cNvPr>
          <p:cNvSpPr>
            <a:spLocks noGrp="1"/>
          </p:cNvSpPr>
          <p:nvPr>
            <p:ph type="sldNum" sz="quarter" idx="12"/>
          </p:nvPr>
        </p:nvSpPr>
        <p:spPr/>
        <p:txBody>
          <a:bodyPr/>
          <a:lstStyle/>
          <a:p>
            <a:fld id="{CB0CB55C-E07A-4911-88B7-0DED331EE975}" type="slidenum">
              <a:rPr lang="en-CA" smtClean="0"/>
              <a:t>‹#›</a:t>
            </a:fld>
            <a:endParaRPr lang="en-CA"/>
          </a:p>
        </p:txBody>
      </p:sp>
    </p:spTree>
    <p:extLst>
      <p:ext uri="{BB962C8B-B14F-4D97-AF65-F5344CB8AC3E}">
        <p14:creationId xmlns:p14="http://schemas.microsoft.com/office/powerpoint/2010/main" val="541109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A28E6-EB45-4AE5-87BF-8C9BA941CE1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DBC530E-C964-436D-9963-5EB625DEA6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B6DA2C1-3343-48B7-97AE-AEE00721E8DB}"/>
              </a:ext>
            </a:extLst>
          </p:cNvPr>
          <p:cNvSpPr>
            <a:spLocks noGrp="1"/>
          </p:cNvSpPr>
          <p:nvPr>
            <p:ph type="dt" sz="half" idx="10"/>
          </p:nvPr>
        </p:nvSpPr>
        <p:spPr/>
        <p:txBody>
          <a:bodyPr/>
          <a:lstStyle/>
          <a:p>
            <a:fld id="{42C23A0D-3D09-49C7-9539-17F4E0D0CDDF}" type="datetimeFigureOut">
              <a:rPr lang="en-CA" smtClean="0"/>
              <a:t>2023-03-17</a:t>
            </a:fld>
            <a:endParaRPr lang="en-CA"/>
          </a:p>
        </p:txBody>
      </p:sp>
      <p:sp>
        <p:nvSpPr>
          <p:cNvPr id="5" name="Footer Placeholder 4">
            <a:extLst>
              <a:ext uri="{FF2B5EF4-FFF2-40B4-BE49-F238E27FC236}">
                <a16:creationId xmlns:a16="http://schemas.microsoft.com/office/drawing/2014/main" id="{08DFEFBB-3CA1-4C49-B6D9-72BAAF0F0E9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A4C89C2-9FA9-43E3-99BE-B127F1459C2C}"/>
              </a:ext>
            </a:extLst>
          </p:cNvPr>
          <p:cNvSpPr>
            <a:spLocks noGrp="1"/>
          </p:cNvSpPr>
          <p:nvPr>
            <p:ph type="sldNum" sz="quarter" idx="12"/>
          </p:nvPr>
        </p:nvSpPr>
        <p:spPr/>
        <p:txBody>
          <a:bodyPr/>
          <a:lstStyle/>
          <a:p>
            <a:fld id="{CB0CB55C-E07A-4911-88B7-0DED331EE975}" type="slidenum">
              <a:rPr lang="en-CA" smtClean="0"/>
              <a:t>‹#›</a:t>
            </a:fld>
            <a:endParaRPr lang="en-CA"/>
          </a:p>
        </p:txBody>
      </p:sp>
    </p:spTree>
    <p:extLst>
      <p:ext uri="{BB962C8B-B14F-4D97-AF65-F5344CB8AC3E}">
        <p14:creationId xmlns:p14="http://schemas.microsoft.com/office/powerpoint/2010/main" val="3362644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C4AF8C-F59D-4259-9011-6D0285C76F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3B1790D-5027-4D4E-8745-5508606175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028B92D-C8C9-4329-8337-7AB83025A7D1}"/>
              </a:ext>
            </a:extLst>
          </p:cNvPr>
          <p:cNvSpPr>
            <a:spLocks noGrp="1"/>
          </p:cNvSpPr>
          <p:nvPr>
            <p:ph type="dt" sz="half" idx="10"/>
          </p:nvPr>
        </p:nvSpPr>
        <p:spPr/>
        <p:txBody>
          <a:bodyPr/>
          <a:lstStyle/>
          <a:p>
            <a:fld id="{42C23A0D-3D09-49C7-9539-17F4E0D0CDDF}" type="datetimeFigureOut">
              <a:rPr lang="en-CA" smtClean="0"/>
              <a:t>2023-03-17</a:t>
            </a:fld>
            <a:endParaRPr lang="en-CA"/>
          </a:p>
        </p:txBody>
      </p:sp>
      <p:sp>
        <p:nvSpPr>
          <p:cNvPr id="5" name="Footer Placeholder 4">
            <a:extLst>
              <a:ext uri="{FF2B5EF4-FFF2-40B4-BE49-F238E27FC236}">
                <a16:creationId xmlns:a16="http://schemas.microsoft.com/office/drawing/2014/main" id="{491B8811-E9A6-421B-8802-B78DA9332CD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9AA3C01-B055-41C9-A974-72C722817CE0}"/>
              </a:ext>
            </a:extLst>
          </p:cNvPr>
          <p:cNvSpPr>
            <a:spLocks noGrp="1"/>
          </p:cNvSpPr>
          <p:nvPr>
            <p:ph type="sldNum" sz="quarter" idx="12"/>
          </p:nvPr>
        </p:nvSpPr>
        <p:spPr/>
        <p:txBody>
          <a:bodyPr/>
          <a:lstStyle/>
          <a:p>
            <a:fld id="{CB0CB55C-E07A-4911-88B7-0DED331EE975}" type="slidenum">
              <a:rPr lang="en-CA" smtClean="0"/>
              <a:t>‹#›</a:t>
            </a:fld>
            <a:endParaRPr lang="en-CA"/>
          </a:p>
        </p:txBody>
      </p:sp>
    </p:spTree>
    <p:extLst>
      <p:ext uri="{BB962C8B-B14F-4D97-AF65-F5344CB8AC3E}">
        <p14:creationId xmlns:p14="http://schemas.microsoft.com/office/powerpoint/2010/main" val="1090241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1808C-C9D0-40EF-9277-7AA8E7CBC61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F431420-9FD3-4410-9589-18201F9E64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DE3C90-9829-4E3B-8096-288C152E5E00}"/>
              </a:ext>
            </a:extLst>
          </p:cNvPr>
          <p:cNvSpPr>
            <a:spLocks noGrp="1"/>
          </p:cNvSpPr>
          <p:nvPr>
            <p:ph type="dt" sz="half" idx="10"/>
          </p:nvPr>
        </p:nvSpPr>
        <p:spPr/>
        <p:txBody>
          <a:bodyPr/>
          <a:lstStyle/>
          <a:p>
            <a:fld id="{42C23A0D-3D09-49C7-9539-17F4E0D0CDDF}" type="datetimeFigureOut">
              <a:rPr lang="en-CA" smtClean="0"/>
              <a:t>2023-03-17</a:t>
            </a:fld>
            <a:endParaRPr lang="en-CA"/>
          </a:p>
        </p:txBody>
      </p:sp>
      <p:sp>
        <p:nvSpPr>
          <p:cNvPr id="5" name="Footer Placeholder 4">
            <a:extLst>
              <a:ext uri="{FF2B5EF4-FFF2-40B4-BE49-F238E27FC236}">
                <a16:creationId xmlns:a16="http://schemas.microsoft.com/office/drawing/2014/main" id="{61729451-43A4-4118-94EB-712F12E11E9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0B17A1B-9CB7-4851-A922-7FAC11C9357B}"/>
              </a:ext>
            </a:extLst>
          </p:cNvPr>
          <p:cNvSpPr>
            <a:spLocks noGrp="1"/>
          </p:cNvSpPr>
          <p:nvPr>
            <p:ph type="sldNum" sz="quarter" idx="12"/>
          </p:nvPr>
        </p:nvSpPr>
        <p:spPr/>
        <p:txBody>
          <a:bodyPr/>
          <a:lstStyle/>
          <a:p>
            <a:fld id="{CB0CB55C-E07A-4911-88B7-0DED331EE975}" type="slidenum">
              <a:rPr lang="en-CA" smtClean="0"/>
              <a:t>‹#›</a:t>
            </a:fld>
            <a:endParaRPr lang="en-CA"/>
          </a:p>
        </p:txBody>
      </p:sp>
    </p:spTree>
    <p:extLst>
      <p:ext uri="{BB962C8B-B14F-4D97-AF65-F5344CB8AC3E}">
        <p14:creationId xmlns:p14="http://schemas.microsoft.com/office/powerpoint/2010/main" val="174158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FD6B-5C1E-4907-B354-A4F2D7AE3F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6C719F9-1CC0-4008-92F2-8A2A196B5C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9C0D51-02BA-42BD-A52A-BE47A83D40D8}"/>
              </a:ext>
            </a:extLst>
          </p:cNvPr>
          <p:cNvSpPr>
            <a:spLocks noGrp="1"/>
          </p:cNvSpPr>
          <p:nvPr>
            <p:ph type="dt" sz="half" idx="10"/>
          </p:nvPr>
        </p:nvSpPr>
        <p:spPr/>
        <p:txBody>
          <a:bodyPr/>
          <a:lstStyle/>
          <a:p>
            <a:fld id="{42C23A0D-3D09-49C7-9539-17F4E0D0CDDF}" type="datetimeFigureOut">
              <a:rPr lang="en-CA" smtClean="0"/>
              <a:t>2023-03-17</a:t>
            </a:fld>
            <a:endParaRPr lang="en-CA"/>
          </a:p>
        </p:txBody>
      </p:sp>
      <p:sp>
        <p:nvSpPr>
          <p:cNvPr id="5" name="Footer Placeholder 4">
            <a:extLst>
              <a:ext uri="{FF2B5EF4-FFF2-40B4-BE49-F238E27FC236}">
                <a16:creationId xmlns:a16="http://schemas.microsoft.com/office/drawing/2014/main" id="{20330F25-6FCD-467A-83D7-FFA1D20A7CD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26CC446-9E2D-463B-A65B-7F53F16CD6BD}"/>
              </a:ext>
            </a:extLst>
          </p:cNvPr>
          <p:cNvSpPr>
            <a:spLocks noGrp="1"/>
          </p:cNvSpPr>
          <p:nvPr>
            <p:ph type="sldNum" sz="quarter" idx="12"/>
          </p:nvPr>
        </p:nvSpPr>
        <p:spPr/>
        <p:txBody>
          <a:bodyPr/>
          <a:lstStyle/>
          <a:p>
            <a:fld id="{CB0CB55C-E07A-4911-88B7-0DED331EE975}" type="slidenum">
              <a:rPr lang="en-CA" smtClean="0"/>
              <a:t>‹#›</a:t>
            </a:fld>
            <a:endParaRPr lang="en-CA"/>
          </a:p>
        </p:txBody>
      </p:sp>
    </p:spTree>
    <p:extLst>
      <p:ext uri="{BB962C8B-B14F-4D97-AF65-F5344CB8AC3E}">
        <p14:creationId xmlns:p14="http://schemas.microsoft.com/office/powerpoint/2010/main" val="1357314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605EA-4A2A-4DD7-8912-A49C98F5A26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6790A38-F9AB-4E06-AC85-C57C8D0CF5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4BD7F8C-7BB4-40B0-B515-532350051C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B3BC20F-2F79-4C32-84EB-D86D58F7E33A}"/>
              </a:ext>
            </a:extLst>
          </p:cNvPr>
          <p:cNvSpPr>
            <a:spLocks noGrp="1"/>
          </p:cNvSpPr>
          <p:nvPr>
            <p:ph type="dt" sz="half" idx="10"/>
          </p:nvPr>
        </p:nvSpPr>
        <p:spPr/>
        <p:txBody>
          <a:bodyPr/>
          <a:lstStyle/>
          <a:p>
            <a:fld id="{42C23A0D-3D09-49C7-9539-17F4E0D0CDDF}" type="datetimeFigureOut">
              <a:rPr lang="en-CA" smtClean="0"/>
              <a:t>2023-03-17</a:t>
            </a:fld>
            <a:endParaRPr lang="en-CA"/>
          </a:p>
        </p:txBody>
      </p:sp>
      <p:sp>
        <p:nvSpPr>
          <p:cNvPr id="6" name="Footer Placeholder 5">
            <a:extLst>
              <a:ext uri="{FF2B5EF4-FFF2-40B4-BE49-F238E27FC236}">
                <a16:creationId xmlns:a16="http://schemas.microsoft.com/office/drawing/2014/main" id="{F9500327-B3C4-4407-BCA9-F3E4ED0C05F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8BE2FBB-EB88-4739-8F93-B993D7E8C686}"/>
              </a:ext>
            </a:extLst>
          </p:cNvPr>
          <p:cNvSpPr>
            <a:spLocks noGrp="1"/>
          </p:cNvSpPr>
          <p:nvPr>
            <p:ph type="sldNum" sz="quarter" idx="12"/>
          </p:nvPr>
        </p:nvSpPr>
        <p:spPr/>
        <p:txBody>
          <a:bodyPr/>
          <a:lstStyle/>
          <a:p>
            <a:fld id="{CB0CB55C-E07A-4911-88B7-0DED331EE975}" type="slidenum">
              <a:rPr lang="en-CA" smtClean="0"/>
              <a:t>‹#›</a:t>
            </a:fld>
            <a:endParaRPr lang="en-CA"/>
          </a:p>
        </p:txBody>
      </p:sp>
    </p:spTree>
    <p:extLst>
      <p:ext uri="{BB962C8B-B14F-4D97-AF65-F5344CB8AC3E}">
        <p14:creationId xmlns:p14="http://schemas.microsoft.com/office/powerpoint/2010/main" val="4049529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FC62-604A-4874-ABB8-1EAB442DF87F}"/>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223B5A2-31A5-4604-855C-497690DFD4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CA9C0F-058C-477B-A795-942645E00D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7F02636-3338-4761-A50D-87BC2C8F5B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A1F7C2-1540-4B6A-B247-C67CF4FC79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20D2E99-C8F4-4725-908B-1CDF8254ECF2}"/>
              </a:ext>
            </a:extLst>
          </p:cNvPr>
          <p:cNvSpPr>
            <a:spLocks noGrp="1"/>
          </p:cNvSpPr>
          <p:nvPr>
            <p:ph type="dt" sz="half" idx="10"/>
          </p:nvPr>
        </p:nvSpPr>
        <p:spPr/>
        <p:txBody>
          <a:bodyPr/>
          <a:lstStyle/>
          <a:p>
            <a:fld id="{42C23A0D-3D09-49C7-9539-17F4E0D0CDDF}" type="datetimeFigureOut">
              <a:rPr lang="en-CA" smtClean="0"/>
              <a:t>2023-03-17</a:t>
            </a:fld>
            <a:endParaRPr lang="en-CA"/>
          </a:p>
        </p:txBody>
      </p:sp>
      <p:sp>
        <p:nvSpPr>
          <p:cNvPr id="8" name="Footer Placeholder 7">
            <a:extLst>
              <a:ext uri="{FF2B5EF4-FFF2-40B4-BE49-F238E27FC236}">
                <a16:creationId xmlns:a16="http://schemas.microsoft.com/office/drawing/2014/main" id="{BC756F95-6BE2-422F-BDF6-924126265098}"/>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D169CAAD-7E9C-4792-887B-284090F2DB45}"/>
              </a:ext>
            </a:extLst>
          </p:cNvPr>
          <p:cNvSpPr>
            <a:spLocks noGrp="1"/>
          </p:cNvSpPr>
          <p:nvPr>
            <p:ph type="sldNum" sz="quarter" idx="12"/>
          </p:nvPr>
        </p:nvSpPr>
        <p:spPr/>
        <p:txBody>
          <a:bodyPr/>
          <a:lstStyle/>
          <a:p>
            <a:fld id="{CB0CB55C-E07A-4911-88B7-0DED331EE975}" type="slidenum">
              <a:rPr lang="en-CA" smtClean="0"/>
              <a:t>‹#›</a:t>
            </a:fld>
            <a:endParaRPr lang="en-CA"/>
          </a:p>
        </p:txBody>
      </p:sp>
    </p:spTree>
    <p:extLst>
      <p:ext uri="{BB962C8B-B14F-4D97-AF65-F5344CB8AC3E}">
        <p14:creationId xmlns:p14="http://schemas.microsoft.com/office/powerpoint/2010/main" val="1710810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BB454-AF8C-402C-9F22-619AF5ADA0E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29D092A-C433-4C21-8199-5F8A266EFB49}"/>
              </a:ext>
            </a:extLst>
          </p:cNvPr>
          <p:cNvSpPr>
            <a:spLocks noGrp="1"/>
          </p:cNvSpPr>
          <p:nvPr>
            <p:ph type="dt" sz="half" idx="10"/>
          </p:nvPr>
        </p:nvSpPr>
        <p:spPr/>
        <p:txBody>
          <a:bodyPr/>
          <a:lstStyle/>
          <a:p>
            <a:fld id="{42C23A0D-3D09-49C7-9539-17F4E0D0CDDF}" type="datetimeFigureOut">
              <a:rPr lang="en-CA" smtClean="0"/>
              <a:t>2023-03-17</a:t>
            </a:fld>
            <a:endParaRPr lang="en-CA"/>
          </a:p>
        </p:txBody>
      </p:sp>
      <p:sp>
        <p:nvSpPr>
          <p:cNvPr id="4" name="Footer Placeholder 3">
            <a:extLst>
              <a:ext uri="{FF2B5EF4-FFF2-40B4-BE49-F238E27FC236}">
                <a16:creationId xmlns:a16="http://schemas.microsoft.com/office/drawing/2014/main" id="{13D88D4C-40DB-4612-B013-D1F322B4875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26E3AD1-CBD1-4658-9BD7-3E9186B704DC}"/>
              </a:ext>
            </a:extLst>
          </p:cNvPr>
          <p:cNvSpPr>
            <a:spLocks noGrp="1"/>
          </p:cNvSpPr>
          <p:nvPr>
            <p:ph type="sldNum" sz="quarter" idx="12"/>
          </p:nvPr>
        </p:nvSpPr>
        <p:spPr/>
        <p:txBody>
          <a:bodyPr/>
          <a:lstStyle/>
          <a:p>
            <a:fld id="{CB0CB55C-E07A-4911-88B7-0DED331EE975}" type="slidenum">
              <a:rPr lang="en-CA" smtClean="0"/>
              <a:t>‹#›</a:t>
            </a:fld>
            <a:endParaRPr lang="en-CA"/>
          </a:p>
        </p:txBody>
      </p:sp>
    </p:spTree>
    <p:extLst>
      <p:ext uri="{BB962C8B-B14F-4D97-AF65-F5344CB8AC3E}">
        <p14:creationId xmlns:p14="http://schemas.microsoft.com/office/powerpoint/2010/main" val="1474778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993429-53BF-4EC3-A9BC-CAC8A0D4A888}"/>
              </a:ext>
            </a:extLst>
          </p:cNvPr>
          <p:cNvSpPr>
            <a:spLocks noGrp="1"/>
          </p:cNvSpPr>
          <p:nvPr>
            <p:ph type="dt" sz="half" idx="10"/>
          </p:nvPr>
        </p:nvSpPr>
        <p:spPr/>
        <p:txBody>
          <a:bodyPr/>
          <a:lstStyle/>
          <a:p>
            <a:fld id="{42C23A0D-3D09-49C7-9539-17F4E0D0CDDF}" type="datetimeFigureOut">
              <a:rPr lang="en-CA" smtClean="0"/>
              <a:t>2023-03-17</a:t>
            </a:fld>
            <a:endParaRPr lang="en-CA"/>
          </a:p>
        </p:txBody>
      </p:sp>
      <p:sp>
        <p:nvSpPr>
          <p:cNvPr id="3" name="Footer Placeholder 2">
            <a:extLst>
              <a:ext uri="{FF2B5EF4-FFF2-40B4-BE49-F238E27FC236}">
                <a16:creationId xmlns:a16="http://schemas.microsoft.com/office/drawing/2014/main" id="{D7295F65-CE5F-4AC6-9F95-1096001B9D15}"/>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454BA0D2-3CC8-48AA-9EAB-9C01C83252C4}"/>
              </a:ext>
            </a:extLst>
          </p:cNvPr>
          <p:cNvSpPr>
            <a:spLocks noGrp="1"/>
          </p:cNvSpPr>
          <p:nvPr>
            <p:ph type="sldNum" sz="quarter" idx="12"/>
          </p:nvPr>
        </p:nvSpPr>
        <p:spPr/>
        <p:txBody>
          <a:bodyPr/>
          <a:lstStyle/>
          <a:p>
            <a:fld id="{CB0CB55C-E07A-4911-88B7-0DED331EE975}" type="slidenum">
              <a:rPr lang="en-CA" smtClean="0"/>
              <a:t>‹#›</a:t>
            </a:fld>
            <a:endParaRPr lang="en-CA"/>
          </a:p>
        </p:txBody>
      </p:sp>
    </p:spTree>
    <p:extLst>
      <p:ext uri="{BB962C8B-B14F-4D97-AF65-F5344CB8AC3E}">
        <p14:creationId xmlns:p14="http://schemas.microsoft.com/office/powerpoint/2010/main" val="631947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32CBD-2D92-46A2-91C3-C115791E1F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14E0E33-94AB-4AEE-931C-9CA780EC3E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D9C564D-0750-4A25-B865-212EFA13DB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E257DC-0480-4989-AAAD-3931277271F1}"/>
              </a:ext>
            </a:extLst>
          </p:cNvPr>
          <p:cNvSpPr>
            <a:spLocks noGrp="1"/>
          </p:cNvSpPr>
          <p:nvPr>
            <p:ph type="dt" sz="half" idx="10"/>
          </p:nvPr>
        </p:nvSpPr>
        <p:spPr/>
        <p:txBody>
          <a:bodyPr/>
          <a:lstStyle/>
          <a:p>
            <a:fld id="{42C23A0D-3D09-49C7-9539-17F4E0D0CDDF}" type="datetimeFigureOut">
              <a:rPr lang="en-CA" smtClean="0"/>
              <a:t>2023-03-17</a:t>
            </a:fld>
            <a:endParaRPr lang="en-CA"/>
          </a:p>
        </p:txBody>
      </p:sp>
      <p:sp>
        <p:nvSpPr>
          <p:cNvPr id="6" name="Footer Placeholder 5">
            <a:extLst>
              <a:ext uri="{FF2B5EF4-FFF2-40B4-BE49-F238E27FC236}">
                <a16:creationId xmlns:a16="http://schemas.microsoft.com/office/drawing/2014/main" id="{A5C263FC-B5E7-482C-A34D-DE1D777CEF4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416DC27-3392-4326-8D45-D2D3B4CFF2E8}"/>
              </a:ext>
            </a:extLst>
          </p:cNvPr>
          <p:cNvSpPr>
            <a:spLocks noGrp="1"/>
          </p:cNvSpPr>
          <p:nvPr>
            <p:ph type="sldNum" sz="quarter" idx="12"/>
          </p:nvPr>
        </p:nvSpPr>
        <p:spPr/>
        <p:txBody>
          <a:bodyPr/>
          <a:lstStyle/>
          <a:p>
            <a:fld id="{CB0CB55C-E07A-4911-88B7-0DED331EE975}" type="slidenum">
              <a:rPr lang="en-CA" smtClean="0"/>
              <a:t>‹#›</a:t>
            </a:fld>
            <a:endParaRPr lang="en-CA"/>
          </a:p>
        </p:txBody>
      </p:sp>
    </p:spTree>
    <p:extLst>
      <p:ext uri="{BB962C8B-B14F-4D97-AF65-F5344CB8AC3E}">
        <p14:creationId xmlns:p14="http://schemas.microsoft.com/office/powerpoint/2010/main" val="2721255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D3987-55BB-4F78-92DF-CA0FA2DE04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A7059634-E96B-473A-8325-D83D67E47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FB9CC54-F4E3-407D-B647-F8CA4A98DF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05D946-894C-47C0-8793-64BB581895E5}"/>
              </a:ext>
            </a:extLst>
          </p:cNvPr>
          <p:cNvSpPr>
            <a:spLocks noGrp="1"/>
          </p:cNvSpPr>
          <p:nvPr>
            <p:ph type="dt" sz="half" idx="10"/>
          </p:nvPr>
        </p:nvSpPr>
        <p:spPr/>
        <p:txBody>
          <a:bodyPr/>
          <a:lstStyle/>
          <a:p>
            <a:fld id="{42C23A0D-3D09-49C7-9539-17F4E0D0CDDF}" type="datetimeFigureOut">
              <a:rPr lang="en-CA" smtClean="0"/>
              <a:t>2023-03-17</a:t>
            </a:fld>
            <a:endParaRPr lang="en-CA"/>
          </a:p>
        </p:txBody>
      </p:sp>
      <p:sp>
        <p:nvSpPr>
          <p:cNvPr id="6" name="Footer Placeholder 5">
            <a:extLst>
              <a:ext uri="{FF2B5EF4-FFF2-40B4-BE49-F238E27FC236}">
                <a16:creationId xmlns:a16="http://schemas.microsoft.com/office/drawing/2014/main" id="{8350E0AE-C930-494D-A492-8501826DD3C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80315B8-B643-47D4-85C3-A6EA6A617F4E}"/>
              </a:ext>
            </a:extLst>
          </p:cNvPr>
          <p:cNvSpPr>
            <a:spLocks noGrp="1"/>
          </p:cNvSpPr>
          <p:nvPr>
            <p:ph type="sldNum" sz="quarter" idx="12"/>
          </p:nvPr>
        </p:nvSpPr>
        <p:spPr/>
        <p:txBody>
          <a:bodyPr/>
          <a:lstStyle/>
          <a:p>
            <a:fld id="{CB0CB55C-E07A-4911-88B7-0DED331EE975}" type="slidenum">
              <a:rPr lang="en-CA" smtClean="0"/>
              <a:t>‹#›</a:t>
            </a:fld>
            <a:endParaRPr lang="en-CA"/>
          </a:p>
        </p:txBody>
      </p:sp>
    </p:spTree>
    <p:extLst>
      <p:ext uri="{BB962C8B-B14F-4D97-AF65-F5344CB8AC3E}">
        <p14:creationId xmlns:p14="http://schemas.microsoft.com/office/powerpoint/2010/main" val="3737758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49A061-BB5C-4186-B527-D77FB8204A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2F516DD-BF74-4D92-B3B7-ACBFB3C709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D102A4E-0603-45F3-A062-7F5246FE12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C23A0D-3D09-49C7-9539-17F4E0D0CDDF}" type="datetimeFigureOut">
              <a:rPr lang="en-CA" smtClean="0"/>
              <a:t>2023-03-17</a:t>
            </a:fld>
            <a:endParaRPr lang="en-CA"/>
          </a:p>
        </p:txBody>
      </p:sp>
      <p:sp>
        <p:nvSpPr>
          <p:cNvPr id="5" name="Footer Placeholder 4">
            <a:extLst>
              <a:ext uri="{FF2B5EF4-FFF2-40B4-BE49-F238E27FC236}">
                <a16:creationId xmlns:a16="http://schemas.microsoft.com/office/drawing/2014/main" id="{09671F07-6778-4705-987D-0625D9A977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71077394-5121-406B-9DBB-5CCAF5F7E8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0CB55C-E07A-4911-88B7-0DED331EE975}" type="slidenum">
              <a:rPr lang="en-CA" smtClean="0"/>
              <a:t>‹#›</a:t>
            </a:fld>
            <a:endParaRPr lang="en-CA"/>
          </a:p>
        </p:txBody>
      </p:sp>
    </p:spTree>
    <p:extLst>
      <p:ext uri="{BB962C8B-B14F-4D97-AF65-F5344CB8AC3E}">
        <p14:creationId xmlns:p14="http://schemas.microsoft.com/office/powerpoint/2010/main" val="2499713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www.crucial.com/usa/en/crucial-mx300-2tb-sata-25-7mm-(with-95mm-adapter)-internal-ssd-p-ct2050mx300ssd1"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Mass Storage</a:t>
            </a:r>
          </a:p>
        </p:txBody>
      </p:sp>
    </p:spTree>
    <p:extLst>
      <p:ext uri="{BB962C8B-B14F-4D97-AF65-F5344CB8AC3E}">
        <p14:creationId xmlns:p14="http://schemas.microsoft.com/office/powerpoint/2010/main" val="3009198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Comparison of characteristic hard disk drive properties from several manufacturers</a:t>
            </a:r>
          </a:p>
        </p:txBody>
      </p:sp>
      <p:graphicFrame>
        <p:nvGraphicFramePr>
          <p:cNvPr id="4" name="Table 3"/>
          <p:cNvGraphicFramePr>
            <a:graphicFrameLocks noGrp="1"/>
          </p:cNvGraphicFramePr>
          <p:nvPr/>
        </p:nvGraphicFramePr>
        <p:xfrm>
          <a:off x="1905002" y="1600201"/>
          <a:ext cx="8381996" cy="5105397"/>
        </p:xfrm>
        <a:graphic>
          <a:graphicData uri="http://schemas.openxmlformats.org/drawingml/2006/table">
            <a:tbl>
              <a:tblPr firstRow="1" firstCol="1" bandRow="1">
                <a:tableStyleId>{5C22544A-7EE6-4342-B048-85BDC9FD1C3A}</a:tableStyleId>
              </a:tblPr>
              <a:tblGrid>
                <a:gridCol w="1594584">
                  <a:extLst>
                    <a:ext uri="{9D8B030D-6E8A-4147-A177-3AD203B41FA5}">
                      <a16:colId xmlns:a16="http://schemas.microsoft.com/office/drawing/2014/main" val="20000"/>
                    </a:ext>
                  </a:extLst>
                </a:gridCol>
                <a:gridCol w="352282">
                  <a:extLst>
                    <a:ext uri="{9D8B030D-6E8A-4147-A177-3AD203B41FA5}">
                      <a16:colId xmlns:a16="http://schemas.microsoft.com/office/drawing/2014/main" val="20001"/>
                    </a:ext>
                  </a:extLst>
                </a:gridCol>
                <a:gridCol w="504474">
                  <a:extLst>
                    <a:ext uri="{9D8B030D-6E8A-4147-A177-3AD203B41FA5}">
                      <a16:colId xmlns:a16="http://schemas.microsoft.com/office/drawing/2014/main" val="20002"/>
                    </a:ext>
                  </a:extLst>
                </a:gridCol>
                <a:gridCol w="417492">
                  <a:extLst>
                    <a:ext uri="{9D8B030D-6E8A-4147-A177-3AD203B41FA5}">
                      <a16:colId xmlns:a16="http://schemas.microsoft.com/office/drawing/2014/main" val="20003"/>
                    </a:ext>
                  </a:extLst>
                </a:gridCol>
                <a:gridCol w="319450">
                  <a:extLst>
                    <a:ext uri="{9D8B030D-6E8A-4147-A177-3AD203B41FA5}">
                      <a16:colId xmlns:a16="http://schemas.microsoft.com/office/drawing/2014/main" val="20004"/>
                    </a:ext>
                  </a:extLst>
                </a:gridCol>
                <a:gridCol w="479174">
                  <a:extLst>
                    <a:ext uri="{9D8B030D-6E8A-4147-A177-3AD203B41FA5}">
                      <a16:colId xmlns:a16="http://schemas.microsoft.com/office/drawing/2014/main" val="20005"/>
                    </a:ext>
                  </a:extLst>
                </a:gridCol>
                <a:gridCol w="638898">
                  <a:extLst>
                    <a:ext uri="{9D8B030D-6E8A-4147-A177-3AD203B41FA5}">
                      <a16:colId xmlns:a16="http://schemas.microsoft.com/office/drawing/2014/main" val="20006"/>
                    </a:ext>
                  </a:extLst>
                </a:gridCol>
                <a:gridCol w="471384">
                  <a:extLst>
                    <a:ext uri="{9D8B030D-6E8A-4147-A177-3AD203B41FA5}">
                      <a16:colId xmlns:a16="http://schemas.microsoft.com/office/drawing/2014/main" val="20007"/>
                    </a:ext>
                  </a:extLst>
                </a:gridCol>
                <a:gridCol w="247378">
                  <a:extLst>
                    <a:ext uri="{9D8B030D-6E8A-4147-A177-3AD203B41FA5}">
                      <a16:colId xmlns:a16="http://schemas.microsoft.com/office/drawing/2014/main" val="20008"/>
                    </a:ext>
                  </a:extLst>
                </a:gridCol>
                <a:gridCol w="399312">
                  <a:extLst>
                    <a:ext uri="{9D8B030D-6E8A-4147-A177-3AD203B41FA5}">
                      <a16:colId xmlns:a16="http://schemas.microsoft.com/office/drawing/2014/main" val="20009"/>
                    </a:ext>
                  </a:extLst>
                </a:gridCol>
                <a:gridCol w="638898">
                  <a:extLst>
                    <a:ext uri="{9D8B030D-6E8A-4147-A177-3AD203B41FA5}">
                      <a16:colId xmlns:a16="http://schemas.microsoft.com/office/drawing/2014/main" val="20010"/>
                    </a:ext>
                  </a:extLst>
                </a:gridCol>
                <a:gridCol w="399312">
                  <a:extLst>
                    <a:ext uri="{9D8B030D-6E8A-4147-A177-3AD203B41FA5}">
                      <a16:colId xmlns:a16="http://schemas.microsoft.com/office/drawing/2014/main" val="20011"/>
                    </a:ext>
                  </a:extLst>
                </a:gridCol>
                <a:gridCol w="399312">
                  <a:extLst>
                    <a:ext uri="{9D8B030D-6E8A-4147-A177-3AD203B41FA5}">
                      <a16:colId xmlns:a16="http://schemas.microsoft.com/office/drawing/2014/main" val="20012"/>
                    </a:ext>
                  </a:extLst>
                </a:gridCol>
                <a:gridCol w="529448">
                  <a:extLst>
                    <a:ext uri="{9D8B030D-6E8A-4147-A177-3AD203B41FA5}">
                      <a16:colId xmlns:a16="http://schemas.microsoft.com/office/drawing/2014/main" val="20013"/>
                    </a:ext>
                  </a:extLst>
                </a:gridCol>
                <a:gridCol w="990598">
                  <a:extLst>
                    <a:ext uri="{9D8B030D-6E8A-4147-A177-3AD203B41FA5}">
                      <a16:colId xmlns:a16="http://schemas.microsoft.com/office/drawing/2014/main" val="20014"/>
                    </a:ext>
                  </a:extLst>
                </a:gridCol>
              </a:tblGrid>
              <a:tr h="609600">
                <a:tc rowSpan="3">
                  <a:txBody>
                    <a:bodyPr/>
                    <a:lstStyle/>
                    <a:p>
                      <a:pPr marL="71755" marR="71755" algn="l">
                        <a:lnSpc>
                          <a:spcPct val="107000"/>
                        </a:lnSpc>
                        <a:spcBef>
                          <a:spcPts val="0"/>
                        </a:spcBef>
                        <a:spcAft>
                          <a:spcPts val="0"/>
                        </a:spcAft>
                      </a:pPr>
                      <a:r>
                        <a:rPr lang="en-US" sz="1400" dirty="0">
                          <a:effectLst/>
                        </a:rPr>
                        <a:t>Manufacturer</a:t>
                      </a:r>
                    </a:p>
                    <a:p>
                      <a:pPr marL="71755" marR="71755" algn="l">
                        <a:lnSpc>
                          <a:spcPct val="107000"/>
                        </a:lnSpc>
                        <a:spcBef>
                          <a:spcPts val="0"/>
                        </a:spcBef>
                        <a:spcAft>
                          <a:spcPts val="0"/>
                        </a:spcAft>
                      </a:pPr>
                      <a:r>
                        <a:rPr lang="en-US" sz="1400" dirty="0">
                          <a:effectLst/>
                        </a:rPr>
                        <a:t>and drive</a:t>
                      </a:r>
                      <a:endParaRPr lang="en-US" sz="1400" dirty="0">
                        <a:effectLst/>
                        <a:latin typeface="Calibri" charset="0"/>
                        <a:ea typeface="Calibri" charset="0"/>
                        <a:cs typeface="Calibri Light" charset="0"/>
                      </a:endParaRPr>
                    </a:p>
                  </a:txBody>
                  <a:tcPr marL="8890" marR="8890" marT="0" marB="0" vert="vert270"/>
                </a:tc>
                <a:tc rowSpan="3">
                  <a:txBody>
                    <a:bodyPr/>
                    <a:lstStyle/>
                    <a:p>
                      <a:pPr marL="71755" marR="71755" algn="l">
                        <a:lnSpc>
                          <a:spcPct val="107000"/>
                        </a:lnSpc>
                        <a:spcBef>
                          <a:spcPts val="0"/>
                        </a:spcBef>
                        <a:spcAft>
                          <a:spcPts val="0"/>
                        </a:spcAft>
                      </a:pPr>
                      <a:r>
                        <a:rPr lang="en-US" sz="1400">
                          <a:effectLst/>
                        </a:rPr>
                        <a:t>Capacity [TB]</a:t>
                      </a:r>
                      <a:endParaRPr lang="en-US" sz="1400">
                        <a:effectLst/>
                        <a:latin typeface="Calibri" charset="0"/>
                        <a:ea typeface="Calibri" charset="0"/>
                        <a:cs typeface="Calibri Light" charset="0"/>
                      </a:endParaRPr>
                    </a:p>
                  </a:txBody>
                  <a:tcPr marL="8890" marR="8890" marT="0" marB="0" vert="vert270"/>
                </a:tc>
                <a:tc rowSpan="3">
                  <a:txBody>
                    <a:bodyPr/>
                    <a:lstStyle/>
                    <a:p>
                      <a:pPr marL="71755" marR="71755" algn="l">
                        <a:lnSpc>
                          <a:spcPct val="107000"/>
                        </a:lnSpc>
                        <a:spcBef>
                          <a:spcPts val="0"/>
                        </a:spcBef>
                        <a:spcAft>
                          <a:spcPts val="0"/>
                        </a:spcAft>
                      </a:pPr>
                      <a:r>
                        <a:rPr lang="en-US" sz="1400">
                          <a:effectLst/>
                        </a:rPr>
                        <a:t>Media transfer rate [MB/s]</a:t>
                      </a:r>
                      <a:endParaRPr lang="en-US" sz="1400">
                        <a:effectLst/>
                        <a:latin typeface="Calibri" charset="0"/>
                        <a:ea typeface="Calibri" charset="0"/>
                        <a:cs typeface="Calibri Light" charset="0"/>
                      </a:endParaRPr>
                    </a:p>
                  </a:txBody>
                  <a:tcPr marL="8890" marR="8890" marT="0" marB="0" vert="vert270"/>
                </a:tc>
                <a:tc gridSpan="2">
                  <a:txBody>
                    <a:bodyPr/>
                    <a:lstStyle/>
                    <a:p>
                      <a:pPr marL="71755" marR="71755" algn="l">
                        <a:lnSpc>
                          <a:spcPct val="107000"/>
                        </a:lnSpc>
                        <a:spcBef>
                          <a:spcPts val="0"/>
                        </a:spcBef>
                        <a:spcAft>
                          <a:spcPts val="0"/>
                        </a:spcAft>
                      </a:pPr>
                      <a:r>
                        <a:rPr lang="en-US" sz="1400">
                          <a:effectLst/>
                        </a:rPr>
                        <a:t>Seek time [ms]</a:t>
                      </a:r>
                      <a:endParaRPr lang="en-US" sz="1400">
                        <a:effectLst/>
                        <a:latin typeface="Calibri" charset="0"/>
                        <a:ea typeface="Calibri" charset="0"/>
                        <a:cs typeface="Calibri Light" charset="0"/>
                      </a:endParaRPr>
                    </a:p>
                  </a:txBody>
                  <a:tcPr marL="8890" marR="8890" marT="0" marB="0" vert="vert270"/>
                </a:tc>
                <a:tc hMerge="1">
                  <a:txBody>
                    <a:bodyPr/>
                    <a:lstStyle/>
                    <a:p>
                      <a:endParaRPr lang="en-US"/>
                    </a:p>
                  </a:txBody>
                  <a:tcPr/>
                </a:tc>
                <a:tc rowSpan="3">
                  <a:txBody>
                    <a:bodyPr/>
                    <a:lstStyle/>
                    <a:p>
                      <a:pPr marL="71755" marR="71755" algn="l">
                        <a:lnSpc>
                          <a:spcPct val="107000"/>
                        </a:lnSpc>
                        <a:spcBef>
                          <a:spcPts val="0"/>
                        </a:spcBef>
                        <a:spcAft>
                          <a:spcPts val="0"/>
                        </a:spcAft>
                      </a:pPr>
                      <a:r>
                        <a:rPr lang="en-US" sz="1400">
                          <a:effectLst/>
                        </a:rPr>
                        <a:t>RPM</a:t>
                      </a:r>
                      <a:endParaRPr lang="en-US" sz="1400">
                        <a:effectLst/>
                        <a:latin typeface="Calibri" charset="0"/>
                        <a:ea typeface="Calibri" charset="0"/>
                        <a:cs typeface="Calibri Light" charset="0"/>
                      </a:endParaRPr>
                    </a:p>
                  </a:txBody>
                  <a:tcPr marL="8890" marR="8890" marT="0" marB="0" vert="vert270"/>
                </a:tc>
                <a:tc rowSpan="3">
                  <a:txBody>
                    <a:bodyPr/>
                    <a:lstStyle/>
                    <a:p>
                      <a:pPr marL="71755" marR="71755" algn="l">
                        <a:lnSpc>
                          <a:spcPct val="107000"/>
                        </a:lnSpc>
                        <a:spcBef>
                          <a:spcPts val="0"/>
                        </a:spcBef>
                        <a:spcAft>
                          <a:spcPts val="0"/>
                        </a:spcAft>
                      </a:pPr>
                      <a:r>
                        <a:rPr lang="en-US" sz="1400">
                          <a:effectLst/>
                        </a:rPr>
                        <a:t>Cache (DRAM/flash) [MB]</a:t>
                      </a:r>
                      <a:endParaRPr lang="en-US" sz="1400">
                        <a:effectLst/>
                        <a:latin typeface="Calibri" charset="0"/>
                        <a:ea typeface="Calibri" charset="0"/>
                        <a:cs typeface="Calibri Light" charset="0"/>
                      </a:endParaRPr>
                    </a:p>
                  </a:txBody>
                  <a:tcPr marL="8890" marR="8890" marT="0" marB="0" vert="vert270"/>
                </a:tc>
                <a:tc rowSpan="3">
                  <a:txBody>
                    <a:bodyPr/>
                    <a:lstStyle/>
                    <a:p>
                      <a:pPr marL="71755" marR="71755" algn="l">
                        <a:lnSpc>
                          <a:spcPct val="107000"/>
                        </a:lnSpc>
                        <a:spcBef>
                          <a:spcPts val="0"/>
                        </a:spcBef>
                        <a:spcAft>
                          <a:spcPts val="0"/>
                        </a:spcAft>
                      </a:pPr>
                      <a:r>
                        <a:rPr lang="en-US" sz="1400">
                          <a:effectLst/>
                        </a:rPr>
                        <a:t>MTBF [million hours]</a:t>
                      </a:r>
                      <a:endParaRPr lang="en-US" sz="1400">
                        <a:effectLst/>
                        <a:latin typeface="Calibri" charset="0"/>
                        <a:ea typeface="Calibri" charset="0"/>
                        <a:cs typeface="Calibri Light" charset="0"/>
                      </a:endParaRPr>
                    </a:p>
                  </a:txBody>
                  <a:tcPr marL="8890" marR="8890" marT="0" marB="0" vert="vert270"/>
                </a:tc>
                <a:tc rowSpan="2" gridSpan="2">
                  <a:txBody>
                    <a:bodyPr/>
                    <a:lstStyle/>
                    <a:p>
                      <a:pPr marL="71755" marR="71755" algn="l">
                        <a:lnSpc>
                          <a:spcPct val="107000"/>
                        </a:lnSpc>
                        <a:spcBef>
                          <a:spcPts val="0"/>
                        </a:spcBef>
                        <a:spcAft>
                          <a:spcPts val="0"/>
                        </a:spcAft>
                      </a:pPr>
                      <a:r>
                        <a:rPr lang="en-US" sz="1400">
                          <a:effectLst/>
                        </a:rPr>
                        <a:t>Avg. power [W]</a:t>
                      </a:r>
                      <a:endParaRPr lang="en-US" sz="1400">
                        <a:effectLst/>
                        <a:latin typeface="Calibri" charset="0"/>
                        <a:ea typeface="Calibri" charset="0"/>
                        <a:cs typeface="Calibri Light" charset="0"/>
                      </a:endParaRPr>
                    </a:p>
                  </a:txBody>
                  <a:tcPr marL="8890" marR="8890" marT="0" marB="0" vert="vert270"/>
                </a:tc>
                <a:tc rowSpan="2" hMerge="1">
                  <a:txBody>
                    <a:bodyPr/>
                    <a:lstStyle/>
                    <a:p>
                      <a:endParaRPr lang="en-US"/>
                    </a:p>
                  </a:txBody>
                  <a:tcPr/>
                </a:tc>
                <a:tc rowSpan="3">
                  <a:txBody>
                    <a:bodyPr/>
                    <a:lstStyle/>
                    <a:p>
                      <a:pPr marL="71755" marR="71755" algn="l">
                        <a:lnSpc>
                          <a:spcPct val="107000"/>
                        </a:lnSpc>
                        <a:spcBef>
                          <a:spcPts val="0"/>
                        </a:spcBef>
                        <a:spcAft>
                          <a:spcPts val="0"/>
                        </a:spcAft>
                      </a:pPr>
                      <a:r>
                        <a:rPr lang="en-US" sz="1400">
                          <a:effectLst/>
                        </a:rPr>
                        <a:t>UER</a:t>
                      </a:r>
                      <a:endParaRPr lang="en-US" sz="1400">
                        <a:effectLst/>
                        <a:latin typeface="Calibri" charset="0"/>
                        <a:ea typeface="Calibri" charset="0"/>
                        <a:cs typeface="Calibri Light" charset="0"/>
                      </a:endParaRPr>
                    </a:p>
                  </a:txBody>
                  <a:tcPr marL="8890" marR="8890" marT="0" marB="0" vert="vert270"/>
                </a:tc>
                <a:tc rowSpan="2" gridSpan="2">
                  <a:txBody>
                    <a:bodyPr/>
                    <a:lstStyle/>
                    <a:p>
                      <a:pPr marL="71755" marR="71755" algn="l">
                        <a:lnSpc>
                          <a:spcPct val="107000"/>
                        </a:lnSpc>
                        <a:spcBef>
                          <a:spcPts val="0"/>
                        </a:spcBef>
                        <a:spcAft>
                          <a:spcPts val="0"/>
                        </a:spcAft>
                      </a:pPr>
                      <a:r>
                        <a:rPr lang="en-US" sz="1400">
                          <a:effectLst/>
                        </a:rPr>
                        <a:t>Acoustic noise [dB(A)]</a:t>
                      </a:r>
                      <a:endParaRPr lang="en-US" sz="1400">
                        <a:effectLst/>
                        <a:latin typeface="Calibri" charset="0"/>
                        <a:ea typeface="Calibri" charset="0"/>
                        <a:cs typeface="Calibri Light" charset="0"/>
                      </a:endParaRPr>
                    </a:p>
                  </a:txBody>
                  <a:tcPr marL="8890" marR="8890" marT="0" marB="0" vert="vert270"/>
                </a:tc>
                <a:tc rowSpan="2" hMerge="1">
                  <a:txBody>
                    <a:bodyPr/>
                    <a:lstStyle/>
                    <a:p>
                      <a:endParaRPr lang="en-US"/>
                    </a:p>
                  </a:txBody>
                  <a:tcPr/>
                </a:tc>
                <a:tc rowSpan="3">
                  <a:txBody>
                    <a:bodyPr/>
                    <a:lstStyle/>
                    <a:p>
                      <a:pPr marL="71755" marR="71755" algn="l">
                        <a:lnSpc>
                          <a:spcPct val="107000"/>
                        </a:lnSpc>
                        <a:spcBef>
                          <a:spcPts val="0"/>
                        </a:spcBef>
                        <a:spcAft>
                          <a:spcPts val="0"/>
                        </a:spcAft>
                      </a:pPr>
                      <a:r>
                        <a:rPr lang="en-US" sz="1400">
                          <a:effectLst/>
                        </a:rPr>
                        <a:t>Form factor [inches]</a:t>
                      </a:r>
                      <a:endParaRPr lang="en-US" sz="1400">
                        <a:effectLst/>
                        <a:latin typeface="Calibri" charset="0"/>
                        <a:ea typeface="Calibri" charset="0"/>
                        <a:cs typeface="Calibri Light" charset="0"/>
                      </a:endParaRPr>
                    </a:p>
                  </a:txBody>
                  <a:tcPr marL="8890" marR="8890" marT="0" marB="0" vert="vert270"/>
                </a:tc>
                <a:tc rowSpan="3">
                  <a:txBody>
                    <a:bodyPr/>
                    <a:lstStyle/>
                    <a:p>
                      <a:pPr marL="71755" marR="71755" algn="l">
                        <a:lnSpc>
                          <a:spcPct val="107000"/>
                        </a:lnSpc>
                        <a:spcBef>
                          <a:spcPts val="0"/>
                        </a:spcBef>
                        <a:spcAft>
                          <a:spcPts val="0"/>
                        </a:spcAft>
                      </a:pPr>
                      <a:r>
                        <a:rPr lang="en-US" sz="1400" dirty="0">
                          <a:effectLst/>
                        </a:rPr>
                        <a:t>Market segment</a:t>
                      </a:r>
                      <a:endParaRPr lang="en-US" sz="1400" dirty="0">
                        <a:effectLst/>
                        <a:latin typeface="Calibri" charset="0"/>
                        <a:ea typeface="Calibri" charset="0"/>
                        <a:cs typeface="Calibri Light" charset="0"/>
                      </a:endParaRPr>
                    </a:p>
                  </a:txBody>
                  <a:tcPr marL="8890" marR="8890" marT="0" marB="0" vert="vert270"/>
                </a:tc>
                <a:extLst>
                  <a:ext uri="{0D108BD9-81ED-4DB2-BD59-A6C34878D82A}">
                    <a16:rowId xmlns:a16="http://schemas.microsoft.com/office/drawing/2014/main" val="10000"/>
                  </a:ext>
                </a:extLst>
              </a:tr>
              <a:tr h="207546">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71755" marR="71755" algn="l">
                        <a:lnSpc>
                          <a:spcPct val="107000"/>
                        </a:lnSpc>
                        <a:spcBef>
                          <a:spcPts val="0"/>
                        </a:spcBef>
                        <a:spcAft>
                          <a:spcPts val="0"/>
                        </a:spcAft>
                      </a:pPr>
                      <a:r>
                        <a:rPr lang="en-US" sz="1400" dirty="0">
                          <a:effectLst/>
                        </a:rPr>
                        <a:t>Track to track</a:t>
                      </a:r>
                      <a:endParaRPr lang="en-US" sz="1400" dirty="0">
                        <a:effectLst/>
                        <a:latin typeface="Calibri" charset="0"/>
                        <a:ea typeface="Calibri" charset="0"/>
                        <a:cs typeface="Calibri Light" charset="0"/>
                      </a:endParaRPr>
                    </a:p>
                  </a:txBody>
                  <a:tcPr marL="8890" marR="8890" marT="0" marB="0" vert="vert270"/>
                </a:tc>
                <a:tc rowSpan="2">
                  <a:txBody>
                    <a:bodyPr/>
                    <a:lstStyle/>
                    <a:p>
                      <a:pPr marL="71755" marR="71755" algn="l">
                        <a:lnSpc>
                          <a:spcPct val="107000"/>
                        </a:lnSpc>
                        <a:spcBef>
                          <a:spcPts val="0"/>
                        </a:spcBef>
                        <a:spcAft>
                          <a:spcPts val="0"/>
                        </a:spcAft>
                      </a:pPr>
                      <a:r>
                        <a:rPr lang="en-US" sz="1400">
                          <a:effectLst/>
                        </a:rPr>
                        <a:t>Full stroke</a:t>
                      </a:r>
                      <a:endParaRPr lang="en-US" sz="1400">
                        <a:effectLst/>
                        <a:latin typeface="Calibri" charset="0"/>
                        <a:ea typeface="Calibri" charset="0"/>
                        <a:cs typeface="Calibri Light" charset="0"/>
                      </a:endParaRPr>
                    </a:p>
                  </a:txBody>
                  <a:tcPr marL="8890" marR="8890" marT="0" marB="0" vert="vert270"/>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79883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marL="71755" marR="71755" algn="l">
                        <a:lnSpc>
                          <a:spcPct val="107000"/>
                        </a:lnSpc>
                        <a:spcBef>
                          <a:spcPts val="0"/>
                        </a:spcBef>
                        <a:spcAft>
                          <a:spcPts val="0"/>
                        </a:spcAft>
                      </a:pPr>
                      <a:endParaRPr lang="en-US" sz="1400" dirty="0">
                        <a:effectLst/>
                        <a:latin typeface="Calibri" charset="0"/>
                        <a:ea typeface="Calibri" charset="0"/>
                        <a:cs typeface="Calibri Light" charset="0"/>
                      </a:endParaRPr>
                    </a:p>
                  </a:txBody>
                  <a:tcPr marL="8890" marR="8890" marT="0" marB="0" vert="vert270"/>
                </a:tc>
                <a:tc vMerge="1">
                  <a:txBody>
                    <a:bodyPr/>
                    <a:lstStyle/>
                    <a:p>
                      <a:pPr marL="71755" marR="71755" algn="l">
                        <a:lnSpc>
                          <a:spcPct val="107000"/>
                        </a:lnSpc>
                        <a:spcBef>
                          <a:spcPts val="0"/>
                        </a:spcBef>
                        <a:spcAft>
                          <a:spcPts val="0"/>
                        </a:spcAft>
                      </a:pPr>
                      <a:endParaRPr lang="en-US" sz="1400" dirty="0">
                        <a:effectLst/>
                        <a:latin typeface="Calibri" charset="0"/>
                        <a:ea typeface="Calibri" charset="0"/>
                        <a:cs typeface="Calibri Light" charset="0"/>
                      </a:endParaRPr>
                    </a:p>
                  </a:txBody>
                  <a:tcPr marL="8890" marR="8890" marT="0" marB="0" vert="vert270"/>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71755" marR="71755" algn="l">
                        <a:lnSpc>
                          <a:spcPct val="107000"/>
                        </a:lnSpc>
                        <a:spcBef>
                          <a:spcPts val="0"/>
                        </a:spcBef>
                        <a:spcAft>
                          <a:spcPts val="0"/>
                        </a:spcAft>
                      </a:pPr>
                      <a:r>
                        <a:rPr lang="en-US" sz="1400">
                          <a:effectLst/>
                        </a:rPr>
                        <a:t>Seek</a:t>
                      </a:r>
                      <a:endParaRPr lang="en-US" sz="1400">
                        <a:effectLst/>
                        <a:latin typeface="Calibri" charset="0"/>
                        <a:ea typeface="Calibri" charset="0"/>
                        <a:cs typeface="Calibri Light" charset="0"/>
                      </a:endParaRPr>
                    </a:p>
                  </a:txBody>
                  <a:tcPr marL="8890" marR="8890" marT="0" marB="0" vert="vert270"/>
                </a:tc>
                <a:tc>
                  <a:txBody>
                    <a:bodyPr/>
                    <a:lstStyle/>
                    <a:p>
                      <a:pPr marL="71755" marR="71755" algn="l">
                        <a:lnSpc>
                          <a:spcPct val="107000"/>
                        </a:lnSpc>
                        <a:spcBef>
                          <a:spcPts val="0"/>
                        </a:spcBef>
                        <a:spcAft>
                          <a:spcPts val="0"/>
                        </a:spcAft>
                      </a:pPr>
                      <a:r>
                        <a:rPr lang="en-US" sz="1400">
                          <a:effectLst/>
                        </a:rPr>
                        <a:t>Idle</a:t>
                      </a:r>
                      <a:endParaRPr lang="en-US" sz="1400">
                        <a:effectLst/>
                        <a:latin typeface="Calibri" charset="0"/>
                        <a:ea typeface="Calibri" charset="0"/>
                        <a:cs typeface="Calibri Light" charset="0"/>
                      </a:endParaRPr>
                    </a:p>
                  </a:txBody>
                  <a:tcPr marL="8890" marR="8890" marT="0" marB="0" vert="vert270"/>
                </a:tc>
                <a:tc vMerge="1">
                  <a:txBody>
                    <a:bodyPr/>
                    <a:lstStyle/>
                    <a:p>
                      <a:endParaRPr lang="en-US"/>
                    </a:p>
                  </a:txBody>
                  <a:tcPr/>
                </a:tc>
                <a:tc>
                  <a:txBody>
                    <a:bodyPr/>
                    <a:lstStyle/>
                    <a:p>
                      <a:pPr marL="71755" marR="71755" algn="l">
                        <a:lnSpc>
                          <a:spcPct val="107000"/>
                        </a:lnSpc>
                        <a:spcBef>
                          <a:spcPts val="0"/>
                        </a:spcBef>
                        <a:spcAft>
                          <a:spcPts val="0"/>
                        </a:spcAft>
                      </a:pPr>
                      <a:r>
                        <a:rPr lang="en-US" sz="1400">
                          <a:effectLst/>
                        </a:rPr>
                        <a:t>Seek</a:t>
                      </a:r>
                      <a:endParaRPr lang="en-US" sz="1400">
                        <a:effectLst/>
                        <a:latin typeface="Calibri" charset="0"/>
                        <a:ea typeface="Calibri" charset="0"/>
                        <a:cs typeface="Calibri Light" charset="0"/>
                      </a:endParaRPr>
                    </a:p>
                  </a:txBody>
                  <a:tcPr marL="8890" marR="8890" marT="0" marB="0" vert="vert270"/>
                </a:tc>
                <a:tc>
                  <a:txBody>
                    <a:bodyPr/>
                    <a:lstStyle/>
                    <a:p>
                      <a:pPr marL="71755" marR="71755" algn="l">
                        <a:lnSpc>
                          <a:spcPct val="107000"/>
                        </a:lnSpc>
                        <a:spcBef>
                          <a:spcPts val="0"/>
                        </a:spcBef>
                        <a:spcAft>
                          <a:spcPts val="0"/>
                        </a:spcAft>
                      </a:pPr>
                      <a:r>
                        <a:rPr lang="en-US" sz="1400">
                          <a:effectLst/>
                        </a:rPr>
                        <a:t>Idle</a:t>
                      </a:r>
                      <a:endParaRPr lang="en-US" sz="1400">
                        <a:effectLst/>
                        <a:latin typeface="Calibri" charset="0"/>
                        <a:ea typeface="Calibri" charset="0"/>
                        <a:cs typeface="Calibri Light" charset="0"/>
                      </a:endParaRPr>
                    </a:p>
                  </a:txBody>
                  <a:tcPr marL="8890" marR="8890" marT="0" marB="0" vert="vert27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495289">
                <a:tc>
                  <a:txBody>
                    <a:bodyPr/>
                    <a:lstStyle/>
                    <a:p>
                      <a:pPr marL="0" marR="0" algn="l">
                        <a:lnSpc>
                          <a:spcPct val="107000"/>
                        </a:lnSpc>
                        <a:spcBef>
                          <a:spcPts val="0"/>
                        </a:spcBef>
                        <a:spcAft>
                          <a:spcPts val="0"/>
                        </a:spcAft>
                      </a:pPr>
                      <a:r>
                        <a:rPr lang="en-US" sz="1400">
                          <a:effectLst/>
                        </a:rPr>
                        <a:t>WDC WD101KRYZ</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10</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249</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7200</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256/0</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2.5</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7.1</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5.0</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&lt;1 in 10</a:t>
                      </a:r>
                      <a:r>
                        <a:rPr lang="en-US" sz="1400" baseline="30000">
                          <a:effectLst/>
                        </a:rPr>
                        <a:t>15</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36</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20</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3.5</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Enterprise</a:t>
                      </a:r>
                      <a:endParaRPr lang="en-US" sz="1400">
                        <a:effectLst/>
                        <a:latin typeface="Calibri" charset="0"/>
                        <a:ea typeface="Calibri" charset="0"/>
                        <a:cs typeface="Calibri Light" charset="0"/>
                      </a:endParaRPr>
                    </a:p>
                  </a:txBody>
                  <a:tcPr marL="8890" marR="8890" marT="0" marB="0"/>
                </a:tc>
                <a:extLst>
                  <a:ext uri="{0D108BD9-81ED-4DB2-BD59-A6C34878D82A}">
                    <a16:rowId xmlns:a16="http://schemas.microsoft.com/office/drawing/2014/main" val="10003"/>
                  </a:ext>
                </a:extLst>
              </a:tr>
              <a:tr h="748533">
                <a:tc>
                  <a:txBody>
                    <a:bodyPr/>
                    <a:lstStyle/>
                    <a:p>
                      <a:pPr marL="0" marR="0" algn="l">
                        <a:lnSpc>
                          <a:spcPct val="107000"/>
                        </a:lnSpc>
                        <a:spcBef>
                          <a:spcPts val="0"/>
                        </a:spcBef>
                        <a:spcAft>
                          <a:spcPts val="0"/>
                        </a:spcAft>
                      </a:pPr>
                      <a:r>
                        <a:rPr lang="en-US" sz="1400">
                          <a:effectLst/>
                        </a:rPr>
                        <a:t>WDC WD60EZRZ</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6</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175</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5400</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64/0</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5.3</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3.4</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&lt;1 in 10</a:t>
                      </a:r>
                      <a:r>
                        <a:rPr lang="en-US" sz="1400" baseline="30000">
                          <a:effectLst/>
                        </a:rPr>
                        <a:t>14</a:t>
                      </a:r>
                      <a:endParaRPr lang="en-US" sz="1400">
                        <a:effectLst/>
                      </a:endParaRPr>
                    </a:p>
                    <a:p>
                      <a:pPr marL="0" marR="0" algn="l">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28</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25</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3.5</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Economy desktop</a:t>
                      </a:r>
                      <a:endParaRPr lang="en-US" sz="1400">
                        <a:effectLst/>
                        <a:latin typeface="Calibri" charset="0"/>
                        <a:ea typeface="Calibri" charset="0"/>
                        <a:cs typeface="Calibri Light" charset="0"/>
                      </a:endParaRPr>
                    </a:p>
                  </a:txBody>
                  <a:tcPr marL="8890" marR="8890" marT="0" marB="0"/>
                </a:tc>
                <a:extLst>
                  <a:ext uri="{0D108BD9-81ED-4DB2-BD59-A6C34878D82A}">
                    <a16:rowId xmlns:a16="http://schemas.microsoft.com/office/drawing/2014/main" val="10004"/>
                  </a:ext>
                </a:extLst>
              </a:tr>
              <a:tr h="748533">
                <a:tc>
                  <a:txBody>
                    <a:bodyPr/>
                    <a:lstStyle/>
                    <a:p>
                      <a:pPr marL="0" marR="0" algn="l">
                        <a:lnSpc>
                          <a:spcPct val="107000"/>
                        </a:lnSpc>
                        <a:spcBef>
                          <a:spcPts val="0"/>
                        </a:spcBef>
                        <a:spcAft>
                          <a:spcPts val="0"/>
                        </a:spcAft>
                      </a:pPr>
                      <a:r>
                        <a:rPr lang="en-US" sz="1400">
                          <a:effectLst/>
                        </a:rPr>
                        <a:t>HGST</a:t>
                      </a:r>
                    </a:p>
                    <a:p>
                      <a:pPr marL="0" marR="0" algn="l">
                        <a:lnSpc>
                          <a:spcPct val="107000"/>
                        </a:lnSpc>
                        <a:spcBef>
                          <a:spcPts val="0"/>
                        </a:spcBef>
                        <a:spcAft>
                          <a:spcPts val="0"/>
                        </a:spcAft>
                      </a:pPr>
                      <a:r>
                        <a:rPr lang="en-US" sz="1400">
                          <a:effectLst/>
                        </a:rPr>
                        <a:t>HTS541010A9E680</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1</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124</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1</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20</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5400</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8/0</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1.8</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0.5</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26</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24</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2.5</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Mobile</a:t>
                      </a:r>
                      <a:endParaRPr lang="en-US" sz="1400">
                        <a:effectLst/>
                        <a:latin typeface="Calibri" charset="0"/>
                        <a:ea typeface="Calibri" charset="0"/>
                        <a:cs typeface="Calibri Light" charset="0"/>
                      </a:endParaRPr>
                    </a:p>
                  </a:txBody>
                  <a:tcPr marL="8890" marR="8890" marT="0" marB="0"/>
                </a:tc>
                <a:extLst>
                  <a:ext uri="{0D108BD9-81ED-4DB2-BD59-A6C34878D82A}">
                    <a16:rowId xmlns:a16="http://schemas.microsoft.com/office/drawing/2014/main" val="10005"/>
                  </a:ext>
                </a:extLst>
              </a:tr>
              <a:tr h="748533">
                <a:tc>
                  <a:txBody>
                    <a:bodyPr/>
                    <a:lstStyle/>
                    <a:p>
                      <a:pPr marL="0" marR="0" algn="l">
                        <a:lnSpc>
                          <a:spcPct val="107000"/>
                        </a:lnSpc>
                        <a:spcBef>
                          <a:spcPts val="0"/>
                        </a:spcBef>
                        <a:spcAft>
                          <a:spcPts val="0"/>
                        </a:spcAft>
                      </a:pPr>
                      <a:r>
                        <a:rPr lang="en-US" sz="1400">
                          <a:effectLst/>
                        </a:rPr>
                        <a:t>Seagate</a:t>
                      </a:r>
                    </a:p>
                    <a:p>
                      <a:pPr marL="0" marR="0" algn="l">
                        <a:lnSpc>
                          <a:spcPct val="107000"/>
                        </a:lnSpc>
                        <a:spcBef>
                          <a:spcPts val="0"/>
                        </a:spcBef>
                        <a:spcAft>
                          <a:spcPts val="0"/>
                        </a:spcAft>
                      </a:pPr>
                      <a:r>
                        <a:rPr lang="en-US" sz="1400">
                          <a:effectLst/>
                        </a:rPr>
                        <a:t>ST10000VX0004</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10</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210</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256/0</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1</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6.8</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4.42</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&lt;1 in 10</a:t>
                      </a:r>
                      <a:r>
                        <a:rPr lang="en-US" sz="1400" baseline="30000">
                          <a:effectLst/>
                        </a:rPr>
                        <a:t>15</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3.5</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A/V streaming</a:t>
                      </a:r>
                      <a:endParaRPr lang="en-US" sz="1400">
                        <a:effectLst/>
                        <a:latin typeface="Calibri" charset="0"/>
                        <a:ea typeface="Calibri" charset="0"/>
                        <a:cs typeface="Calibri Light" charset="0"/>
                      </a:endParaRPr>
                    </a:p>
                  </a:txBody>
                  <a:tcPr marL="8890" marR="8890" marT="0" marB="0"/>
                </a:tc>
                <a:extLst>
                  <a:ext uri="{0D108BD9-81ED-4DB2-BD59-A6C34878D82A}">
                    <a16:rowId xmlns:a16="http://schemas.microsoft.com/office/drawing/2014/main" val="10006"/>
                  </a:ext>
                </a:extLst>
              </a:tr>
              <a:tr h="748533">
                <a:tc>
                  <a:txBody>
                    <a:bodyPr/>
                    <a:lstStyle/>
                    <a:p>
                      <a:pPr marL="0" marR="0" algn="l">
                        <a:lnSpc>
                          <a:spcPct val="107000"/>
                        </a:lnSpc>
                        <a:spcBef>
                          <a:spcPts val="0"/>
                        </a:spcBef>
                        <a:spcAft>
                          <a:spcPts val="0"/>
                        </a:spcAft>
                      </a:pPr>
                      <a:r>
                        <a:rPr lang="en-US" sz="1400">
                          <a:effectLst/>
                        </a:rPr>
                        <a:t>Seagate</a:t>
                      </a:r>
                    </a:p>
                    <a:p>
                      <a:pPr marL="0" marR="0" algn="l">
                        <a:lnSpc>
                          <a:spcPct val="107000"/>
                        </a:lnSpc>
                        <a:spcBef>
                          <a:spcPts val="0"/>
                        </a:spcBef>
                        <a:spcAft>
                          <a:spcPts val="0"/>
                        </a:spcAft>
                      </a:pPr>
                      <a:r>
                        <a:rPr lang="en-US" sz="1400">
                          <a:effectLst/>
                        </a:rPr>
                        <a:t>ST2000DX002</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2</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156</a:t>
                      </a:r>
                      <a:endParaRPr lang="en-US" sz="1400">
                        <a:effectLst/>
                        <a:latin typeface="Calibri" charset="0"/>
                        <a:ea typeface="Calibri" charset="0"/>
                        <a:cs typeface="Calibri Light" charset="0"/>
                      </a:endParaRPr>
                    </a:p>
                  </a:txBody>
                  <a:tcPr marL="8890" marR="8890" marT="0" marB="0"/>
                </a:tc>
                <a:tc gridSpan="2">
                  <a:txBody>
                    <a:bodyPr/>
                    <a:lstStyle/>
                    <a:p>
                      <a:pPr marL="0" marR="0" algn="l">
                        <a:lnSpc>
                          <a:spcPct val="107000"/>
                        </a:lnSpc>
                        <a:spcBef>
                          <a:spcPts val="0"/>
                        </a:spcBef>
                        <a:spcAft>
                          <a:spcPts val="0"/>
                        </a:spcAft>
                      </a:pPr>
                      <a:r>
                        <a:rPr lang="en-US" sz="1400">
                          <a:effectLst/>
                        </a:rPr>
                        <a:t>&lt;9.5 (average)</a:t>
                      </a:r>
                      <a:endParaRPr lang="en-US" sz="1400">
                        <a:effectLst/>
                        <a:latin typeface="Calibri" charset="0"/>
                        <a:ea typeface="Calibri" charset="0"/>
                        <a:cs typeface="Calibri Light" charset="0"/>
                      </a:endParaRPr>
                    </a:p>
                  </a:txBody>
                  <a:tcPr marL="8890" marR="8890" marT="0" marB="0"/>
                </a:tc>
                <a:tc hMerge="1">
                  <a:txBody>
                    <a:bodyPr/>
                    <a:lstStyle/>
                    <a:p>
                      <a:endParaRPr lang="en-US"/>
                    </a:p>
                  </a:txBody>
                  <a:tcPr/>
                </a:tc>
                <a:tc>
                  <a:txBody>
                    <a:bodyPr/>
                    <a:lstStyle/>
                    <a:p>
                      <a:pPr marL="0" marR="0" algn="l">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64/8192</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6.7</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4.5</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&lt;1 in 10</a:t>
                      </a:r>
                      <a:r>
                        <a:rPr lang="en-US" sz="1400" baseline="30000">
                          <a:effectLst/>
                        </a:rPr>
                        <a:t>14</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a:effectLst/>
                        </a:rPr>
                        <a:t>3.5</a:t>
                      </a:r>
                      <a:endParaRPr lang="en-US" sz="14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400" dirty="0">
                          <a:effectLst/>
                        </a:rPr>
                        <a:t>Performance desktop</a:t>
                      </a:r>
                      <a:endParaRPr lang="en-US" sz="1400" dirty="0">
                        <a:effectLst/>
                        <a:latin typeface="Calibri" charset="0"/>
                        <a:ea typeface="Calibri" charset="0"/>
                        <a:cs typeface="Calibri Light" charset="0"/>
                      </a:endParaRPr>
                    </a:p>
                  </a:txBody>
                  <a:tcPr marL="8890" marR="889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25657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814" y="1852614"/>
            <a:ext cx="2998787" cy="315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FGMOS Transistor</a:t>
            </a:r>
          </a:p>
        </p:txBody>
      </p:sp>
      <p:sp>
        <p:nvSpPr>
          <p:cNvPr id="8" name="TextBox 7"/>
          <p:cNvSpPr txBox="1"/>
          <p:nvPr/>
        </p:nvSpPr>
        <p:spPr>
          <a:xfrm>
            <a:off x="2667000" y="4840070"/>
            <a:ext cx="2819400" cy="646331"/>
          </a:xfrm>
          <a:prstGeom prst="rect">
            <a:avLst/>
          </a:prstGeom>
          <a:noFill/>
        </p:spPr>
        <p:txBody>
          <a:bodyPr wrap="square" rtlCol="0">
            <a:spAutoFit/>
          </a:bodyPr>
          <a:lstStyle/>
          <a:p>
            <a:r>
              <a:rPr lang="en-US" dirty="0"/>
              <a:t>Programming by hot electron injection</a:t>
            </a:r>
          </a:p>
        </p:txBody>
      </p:sp>
      <p:sp>
        <p:nvSpPr>
          <p:cNvPr id="9" name="TextBox 8"/>
          <p:cNvSpPr txBox="1"/>
          <p:nvPr/>
        </p:nvSpPr>
        <p:spPr>
          <a:xfrm>
            <a:off x="7086601" y="4840069"/>
            <a:ext cx="2071255" cy="646331"/>
          </a:xfrm>
          <a:prstGeom prst="rect">
            <a:avLst/>
          </a:prstGeom>
          <a:noFill/>
        </p:spPr>
        <p:txBody>
          <a:bodyPr wrap="square" rtlCol="0">
            <a:spAutoFit/>
          </a:bodyPr>
          <a:lstStyle/>
          <a:p>
            <a:r>
              <a:rPr lang="en-US" dirty="0"/>
              <a:t>Erase through quantum tunneling</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214" y="1839914"/>
            <a:ext cx="2998787" cy="317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6535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Storage cell connections and corresponding hardware implementation</a:t>
            </a:r>
          </a:p>
        </p:txBody>
      </p:sp>
      <p:pic>
        <p:nvPicPr>
          <p:cNvPr id="4" name="Picture 3"/>
          <p:cNvPicPr/>
          <p:nvPr/>
        </p:nvPicPr>
        <p:blipFill rotWithShape="1">
          <a:blip r:embed="rId2"/>
          <a:srcRect t="23248" b="18602"/>
          <a:stretch/>
        </p:blipFill>
        <p:spPr bwMode="auto">
          <a:xfrm>
            <a:off x="1524000" y="1828800"/>
            <a:ext cx="4410710" cy="211836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t="14356" b="23205"/>
          <a:stretch/>
        </p:blipFill>
        <p:spPr bwMode="auto">
          <a:xfrm>
            <a:off x="6096000" y="1828800"/>
            <a:ext cx="4572000" cy="2118360"/>
          </a:xfrm>
          <a:prstGeom prst="rect">
            <a:avLst/>
          </a:prstGeom>
          <a:ln>
            <a:noFill/>
          </a:ln>
          <a:extLst>
            <a:ext uri="{53640926-AAD7-44D8-BBD7-CCE9431645EC}">
              <a14:shadowObscured xmlns:a14="http://schemas.microsoft.com/office/drawing/2010/main"/>
            </a:ext>
          </a:extLst>
        </p:spPr>
      </p:pic>
      <p:sp>
        <p:nvSpPr>
          <p:cNvPr id="6" name="TextBox 5"/>
          <p:cNvSpPr txBox="1"/>
          <p:nvPr/>
        </p:nvSpPr>
        <p:spPr>
          <a:xfrm>
            <a:off x="2510155" y="4114800"/>
            <a:ext cx="2438400" cy="369332"/>
          </a:xfrm>
          <a:prstGeom prst="rect">
            <a:avLst/>
          </a:prstGeom>
          <a:noFill/>
        </p:spPr>
        <p:txBody>
          <a:bodyPr wrap="square" rtlCol="0">
            <a:spAutoFit/>
          </a:bodyPr>
          <a:lstStyle/>
          <a:p>
            <a:r>
              <a:rPr lang="en-US"/>
              <a:t>NOR flash memory</a:t>
            </a:r>
            <a:endParaRPr lang="en-US" dirty="0"/>
          </a:p>
        </p:txBody>
      </p:sp>
      <p:sp>
        <p:nvSpPr>
          <p:cNvPr id="7" name="TextBox 6"/>
          <p:cNvSpPr txBox="1"/>
          <p:nvPr/>
        </p:nvSpPr>
        <p:spPr>
          <a:xfrm>
            <a:off x="7391400" y="4114800"/>
            <a:ext cx="2209800" cy="369332"/>
          </a:xfrm>
          <a:prstGeom prst="rect">
            <a:avLst/>
          </a:prstGeom>
          <a:noFill/>
        </p:spPr>
        <p:txBody>
          <a:bodyPr wrap="square" rtlCol="0">
            <a:spAutoFit/>
          </a:bodyPr>
          <a:lstStyle/>
          <a:p>
            <a:r>
              <a:rPr lang="en-US"/>
              <a:t>NAND flash memory</a:t>
            </a:r>
          </a:p>
        </p:txBody>
      </p:sp>
    </p:spTree>
    <p:extLst>
      <p:ext uri="{BB962C8B-B14F-4D97-AF65-F5344CB8AC3E}">
        <p14:creationId xmlns:p14="http://schemas.microsoft.com/office/powerpoint/2010/main" val="459595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Comparison of principal properties of NOR and NAND flash memory</a:t>
            </a:r>
          </a:p>
        </p:txBody>
      </p:sp>
      <p:graphicFrame>
        <p:nvGraphicFramePr>
          <p:cNvPr id="4" name="Table 3"/>
          <p:cNvGraphicFramePr>
            <a:graphicFrameLocks noGrp="1"/>
          </p:cNvGraphicFramePr>
          <p:nvPr/>
        </p:nvGraphicFramePr>
        <p:xfrm>
          <a:off x="2895600" y="1905000"/>
          <a:ext cx="6080760" cy="4080510"/>
        </p:xfrm>
        <a:graphic>
          <a:graphicData uri="http://schemas.openxmlformats.org/drawingml/2006/table">
            <a:tbl>
              <a:tblPr firstRow="1" firstCol="1" bandRow="1">
                <a:tableStyleId>{69CF1AB2-1976-4502-BF36-3FF5EA218861}</a:tableStyleId>
              </a:tblPr>
              <a:tblGrid>
                <a:gridCol w="2026920">
                  <a:extLst>
                    <a:ext uri="{9D8B030D-6E8A-4147-A177-3AD203B41FA5}">
                      <a16:colId xmlns:a16="http://schemas.microsoft.com/office/drawing/2014/main" val="20000"/>
                    </a:ext>
                  </a:extLst>
                </a:gridCol>
                <a:gridCol w="2026920">
                  <a:extLst>
                    <a:ext uri="{9D8B030D-6E8A-4147-A177-3AD203B41FA5}">
                      <a16:colId xmlns:a16="http://schemas.microsoft.com/office/drawing/2014/main" val="20001"/>
                    </a:ext>
                  </a:extLst>
                </a:gridCol>
                <a:gridCol w="2026920">
                  <a:extLst>
                    <a:ext uri="{9D8B030D-6E8A-4147-A177-3AD203B41FA5}">
                      <a16:colId xmlns:a16="http://schemas.microsoft.com/office/drawing/2014/main" val="20002"/>
                    </a:ext>
                  </a:extLst>
                </a:gridCol>
              </a:tblGrid>
              <a:tr h="0">
                <a:tc>
                  <a:txBody>
                    <a:bodyPr/>
                    <a:lstStyle/>
                    <a:p>
                      <a:pPr marL="0" marR="0">
                        <a:lnSpc>
                          <a:spcPct val="107000"/>
                        </a:lnSpc>
                        <a:spcBef>
                          <a:spcPts val="0"/>
                        </a:spcBef>
                        <a:spcAft>
                          <a:spcPts val="0"/>
                        </a:spcAft>
                      </a:pPr>
                      <a:r>
                        <a:rPr lang="en-US" sz="2000">
                          <a:effectLst/>
                        </a:rPr>
                        <a:t>Property</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NOR flash</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NAND flash</a:t>
                      </a:r>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0">
                <a:tc>
                  <a:txBody>
                    <a:bodyPr/>
                    <a:lstStyle/>
                    <a:p>
                      <a:pPr marL="0" marR="0">
                        <a:lnSpc>
                          <a:spcPct val="107000"/>
                        </a:lnSpc>
                        <a:spcBef>
                          <a:spcPts val="0"/>
                        </a:spcBef>
                        <a:spcAft>
                          <a:spcPts val="0"/>
                        </a:spcAft>
                      </a:pPr>
                      <a:r>
                        <a:rPr lang="en-US" sz="2000" b="0" dirty="0">
                          <a:effectLst/>
                        </a:rPr>
                        <a:t>Capacity</a:t>
                      </a:r>
                      <a:endParaRPr lang="en-US" sz="2000" b="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Low</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High</a:t>
                      </a:r>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0">
                <a:tc>
                  <a:txBody>
                    <a:bodyPr/>
                    <a:lstStyle/>
                    <a:p>
                      <a:pPr marL="0" marR="0">
                        <a:lnSpc>
                          <a:spcPct val="107000"/>
                        </a:lnSpc>
                        <a:spcBef>
                          <a:spcPts val="0"/>
                        </a:spcBef>
                        <a:spcAft>
                          <a:spcPts val="0"/>
                        </a:spcAft>
                      </a:pPr>
                      <a:r>
                        <a:rPr lang="en-US" sz="2000" b="0" dirty="0">
                          <a:effectLst/>
                        </a:rPr>
                        <a:t>Cost per bit</a:t>
                      </a:r>
                      <a:endParaRPr lang="en-US" sz="2000" b="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High</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Low</a:t>
                      </a:r>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0">
                <a:tc>
                  <a:txBody>
                    <a:bodyPr/>
                    <a:lstStyle/>
                    <a:p>
                      <a:pPr marL="0" marR="0">
                        <a:lnSpc>
                          <a:spcPct val="107000"/>
                        </a:lnSpc>
                        <a:spcBef>
                          <a:spcPts val="0"/>
                        </a:spcBef>
                        <a:spcAft>
                          <a:spcPts val="0"/>
                        </a:spcAft>
                      </a:pPr>
                      <a:r>
                        <a:rPr lang="en-US" sz="2000" b="0" dirty="0">
                          <a:effectLst/>
                        </a:rPr>
                        <a:t>Read speed</a:t>
                      </a:r>
                      <a:endParaRPr lang="en-US" sz="2000" b="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High</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Medium</a:t>
                      </a:r>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0">
                <a:tc>
                  <a:txBody>
                    <a:bodyPr/>
                    <a:lstStyle/>
                    <a:p>
                      <a:pPr marL="0" marR="0">
                        <a:lnSpc>
                          <a:spcPct val="107000"/>
                        </a:lnSpc>
                        <a:spcBef>
                          <a:spcPts val="0"/>
                        </a:spcBef>
                        <a:spcAft>
                          <a:spcPts val="0"/>
                        </a:spcAft>
                      </a:pPr>
                      <a:r>
                        <a:rPr lang="en-US" sz="2000" b="0" dirty="0">
                          <a:effectLst/>
                        </a:rPr>
                        <a:t>Write speed</a:t>
                      </a:r>
                      <a:endParaRPr lang="en-US" sz="2000" b="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Very slow</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Slow</a:t>
                      </a:r>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r h="0">
                <a:tc>
                  <a:txBody>
                    <a:bodyPr/>
                    <a:lstStyle/>
                    <a:p>
                      <a:pPr marL="0" marR="0">
                        <a:lnSpc>
                          <a:spcPct val="107000"/>
                        </a:lnSpc>
                        <a:spcBef>
                          <a:spcPts val="0"/>
                        </a:spcBef>
                        <a:spcAft>
                          <a:spcPts val="0"/>
                        </a:spcAft>
                      </a:pPr>
                      <a:r>
                        <a:rPr lang="en-US" sz="2000" b="0" dirty="0">
                          <a:effectLst/>
                        </a:rPr>
                        <a:t>Erase speed</a:t>
                      </a:r>
                      <a:endParaRPr lang="en-US" sz="2000" b="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dirty="0">
                          <a:effectLst/>
                        </a:rPr>
                        <a:t>Very slow (10s to 100s of </a:t>
                      </a:r>
                      <a:r>
                        <a:rPr lang="en-US" sz="2000" dirty="0" err="1">
                          <a:effectLst/>
                        </a:rPr>
                        <a:t>ms</a:t>
                      </a:r>
                      <a:r>
                        <a:rPr lang="en-US" sz="2000" dirty="0">
                          <a:effectLst/>
                        </a:rPr>
                        <a:t>)</a:t>
                      </a:r>
                      <a:endParaRPr lang="en-US" sz="20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Medium (single ms)</a:t>
                      </a:r>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5"/>
                  </a:ext>
                </a:extLst>
              </a:tr>
              <a:tr h="0">
                <a:tc>
                  <a:txBody>
                    <a:bodyPr/>
                    <a:lstStyle/>
                    <a:p>
                      <a:pPr marL="0" marR="0">
                        <a:lnSpc>
                          <a:spcPct val="107000"/>
                        </a:lnSpc>
                        <a:spcBef>
                          <a:spcPts val="0"/>
                        </a:spcBef>
                        <a:spcAft>
                          <a:spcPts val="0"/>
                        </a:spcAft>
                      </a:pPr>
                      <a:r>
                        <a:rPr lang="en-US" sz="2000" b="0" dirty="0">
                          <a:effectLst/>
                        </a:rPr>
                        <a:t>Erase cycles (endurance)</a:t>
                      </a:r>
                      <a:endParaRPr lang="en-US" sz="2000" b="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dirty="0">
                          <a:effectLst/>
                        </a:rPr>
                        <a:t>100,000 – 1,000,000</a:t>
                      </a:r>
                      <a:endParaRPr lang="en-US" sz="20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1,000 – 10,000</a:t>
                      </a:r>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6"/>
                  </a:ext>
                </a:extLst>
              </a:tr>
              <a:tr h="0">
                <a:tc>
                  <a:txBody>
                    <a:bodyPr/>
                    <a:lstStyle/>
                    <a:p>
                      <a:pPr marL="0" marR="0">
                        <a:lnSpc>
                          <a:spcPct val="107000"/>
                        </a:lnSpc>
                        <a:spcBef>
                          <a:spcPts val="0"/>
                        </a:spcBef>
                        <a:spcAft>
                          <a:spcPts val="0"/>
                        </a:spcAft>
                      </a:pPr>
                      <a:r>
                        <a:rPr lang="en-US" sz="2000" b="0" dirty="0">
                          <a:effectLst/>
                        </a:rPr>
                        <a:t>Active power</a:t>
                      </a:r>
                      <a:endParaRPr lang="en-US" sz="2000" b="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dirty="0">
                          <a:effectLst/>
                        </a:rPr>
                        <a:t>High</a:t>
                      </a:r>
                      <a:endParaRPr lang="en-US" sz="20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Low</a:t>
                      </a:r>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7"/>
                  </a:ext>
                </a:extLst>
              </a:tr>
              <a:tr h="0">
                <a:tc>
                  <a:txBody>
                    <a:bodyPr/>
                    <a:lstStyle/>
                    <a:p>
                      <a:pPr marL="0" marR="0">
                        <a:lnSpc>
                          <a:spcPct val="107000"/>
                        </a:lnSpc>
                        <a:spcBef>
                          <a:spcPts val="0"/>
                        </a:spcBef>
                        <a:spcAft>
                          <a:spcPts val="0"/>
                        </a:spcAft>
                      </a:pPr>
                      <a:r>
                        <a:rPr lang="en-US" sz="2000" b="0" dirty="0">
                          <a:effectLst/>
                        </a:rPr>
                        <a:t>Standby power</a:t>
                      </a:r>
                      <a:endParaRPr lang="en-US" sz="2000" b="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dirty="0">
                          <a:effectLst/>
                        </a:rPr>
                        <a:t>Low</a:t>
                      </a:r>
                      <a:endParaRPr lang="en-US" sz="20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Medium</a:t>
                      </a:r>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8"/>
                  </a:ext>
                </a:extLst>
              </a:tr>
              <a:tr h="0">
                <a:tc>
                  <a:txBody>
                    <a:bodyPr/>
                    <a:lstStyle/>
                    <a:p>
                      <a:pPr marL="0" marR="0">
                        <a:lnSpc>
                          <a:spcPct val="107000"/>
                        </a:lnSpc>
                        <a:spcBef>
                          <a:spcPts val="0"/>
                        </a:spcBef>
                        <a:spcAft>
                          <a:spcPts val="0"/>
                        </a:spcAft>
                      </a:pPr>
                      <a:r>
                        <a:rPr lang="en-US" sz="2000" b="0" dirty="0">
                          <a:effectLst/>
                        </a:rPr>
                        <a:t>Random access</a:t>
                      </a:r>
                      <a:endParaRPr lang="en-US" sz="2000" b="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dirty="0">
                          <a:effectLst/>
                        </a:rPr>
                        <a:t>Easy</a:t>
                      </a:r>
                      <a:endParaRPr lang="en-US" sz="20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Hard</a:t>
                      </a:r>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9"/>
                  </a:ext>
                </a:extLst>
              </a:tr>
              <a:tr h="0">
                <a:tc>
                  <a:txBody>
                    <a:bodyPr/>
                    <a:lstStyle/>
                    <a:p>
                      <a:pPr marL="0" marR="0">
                        <a:lnSpc>
                          <a:spcPct val="107000"/>
                        </a:lnSpc>
                        <a:spcBef>
                          <a:spcPts val="0"/>
                        </a:spcBef>
                        <a:spcAft>
                          <a:spcPts val="0"/>
                        </a:spcAft>
                      </a:pPr>
                      <a:r>
                        <a:rPr lang="en-US" sz="2000" b="0" dirty="0">
                          <a:effectLst/>
                        </a:rPr>
                        <a:t>Block storage</a:t>
                      </a:r>
                      <a:endParaRPr lang="en-US" sz="2000" b="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dirty="0">
                          <a:effectLst/>
                        </a:rPr>
                        <a:t>Medium</a:t>
                      </a:r>
                      <a:endParaRPr lang="en-US" sz="20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dirty="0">
                          <a:effectLst/>
                        </a:rPr>
                        <a:t>Easy</a:t>
                      </a:r>
                      <a:endParaRPr lang="en-US" sz="20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259577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Examples of currently manufactured SSD devices and their operational properties</a:t>
            </a:r>
          </a:p>
        </p:txBody>
      </p:sp>
      <p:graphicFrame>
        <p:nvGraphicFramePr>
          <p:cNvPr id="4" name="Table 3"/>
          <p:cNvGraphicFramePr>
            <a:graphicFrameLocks noGrp="1"/>
          </p:cNvGraphicFramePr>
          <p:nvPr/>
        </p:nvGraphicFramePr>
        <p:xfrm>
          <a:off x="1567925" y="2362201"/>
          <a:ext cx="9056150" cy="3391558"/>
        </p:xfrm>
        <a:graphic>
          <a:graphicData uri="http://schemas.openxmlformats.org/drawingml/2006/table">
            <a:tbl>
              <a:tblPr firstRow="1" firstCol="1" bandRow="1">
                <a:tableStyleId>{69CF1AB2-1976-4502-BF36-3FF5EA218861}</a:tableStyleId>
              </a:tblPr>
              <a:tblGrid>
                <a:gridCol w="1124941">
                  <a:extLst>
                    <a:ext uri="{9D8B030D-6E8A-4147-A177-3AD203B41FA5}">
                      <a16:colId xmlns:a16="http://schemas.microsoft.com/office/drawing/2014/main" val="20000"/>
                    </a:ext>
                  </a:extLst>
                </a:gridCol>
                <a:gridCol w="579835">
                  <a:extLst>
                    <a:ext uri="{9D8B030D-6E8A-4147-A177-3AD203B41FA5}">
                      <a16:colId xmlns:a16="http://schemas.microsoft.com/office/drawing/2014/main" val="20001"/>
                    </a:ext>
                  </a:extLst>
                </a:gridCol>
                <a:gridCol w="792916">
                  <a:extLst>
                    <a:ext uri="{9D8B030D-6E8A-4147-A177-3AD203B41FA5}">
                      <a16:colId xmlns:a16="http://schemas.microsoft.com/office/drawing/2014/main" val="20002"/>
                    </a:ext>
                  </a:extLst>
                </a:gridCol>
                <a:gridCol w="802777">
                  <a:extLst>
                    <a:ext uri="{9D8B030D-6E8A-4147-A177-3AD203B41FA5}">
                      <a16:colId xmlns:a16="http://schemas.microsoft.com/office/drawing/2014/main" val="20003"/>
                    </a:ext>
                  </a:extLst>
                </a:gridCol>
                <a:gridCol w="1015858">
                  <a:extLst>
                    <a:ext uri="{9D8B030D-6E8A-4147-A177-3AD203B41FA5}">
                      <a16:colId xmlns:a16="http://schemas.microsoft.com/office/drawing/2014/main" val="20004"/>
                    </a:ext>
                  </a:extLst>
                </a:gridCol>
                <a:gridCol w="1015858">
                  <a:extLst>
                    <a:ext uri="{9D8B030D-6E8A-4147-A177-3AD203B41FA5}">
                      <a16:colId xmlns:a16="http://schemas.microsoft.com/office/drawing/2014/main" val="20005"/>
                    </a:ext>
                  </a:extLst>
                </a:gridCol>
                <a:gridCol w="657973">
                  <a:extLst>
                    <a:ext uri="{9D8B030D-6E8A-4147-A177-3AD203B41FA5}">
                      <a16:colId xmlns:a16="http://schemas.microsoft.com/office/drawing/2014/main" val="20006"/>
                    </a:ext>
                  </a:extLst>
                </a:gridCol>
                <a:gridCol w="792916">
                  <a:extLst>
                    <a:ext uri="{9D8B030D-6E8A-4147-A177-3AD203B41FA5}">
                      <a16:colId xmlns:a16="http://schemas.microsoft.com/office/drawing/2014/main" val="20007"/>
                    </a:ext>
                  </a:extLst>
                </a:gridCol>
                <a:gridCol w="908759">
                  <a:extLst>
                    <a:ext uri="{9D8B030D-6E8A-4147-A177-3AD203B41FA5}">
                      <a16:colId xmlns:a16="http://schemas.microsoft.com/office/drawing/2014/main" val="20008"/>
                    </a:ext>
                  </a:extLst>
                </a:gridCol>
                <a:gridCol w="612082">
                  <a:extLst>
                    <a:ext uri="{9D8B030D-6E8A-4147-A177-3AD203B41FA5}">
                      <a16:colId xmlns:a16="http://schemas.microsoft.com/office/drawing/2014/main" val="20009"/>
                    </a:ext>
                  </a:extLst>
                </a:gridCol>
                <a:gridCol w="752235">
                  <a:extLst>
                    <a:ext uri="{9D8B030D-6E8A-4147-A177-3AD203B41FA5}">
                      <a16:colId xmlns:a16="http://schemas.microsoft.com/office/drawing/2014/main" val="20010"/>
                    </a:ext>
                  </a:extLst>
                </a:gridCol>
              </a:tblGrid>
              <a:tr h="910740">
                <a:tc>
                  <a:txBody>
                    <a:bodyPr/>
                    <a:lstStyle/>
                    <a:p>
                      <a:pPr marL="71755" marR="71755">
                        <a:lnSpc>
                          <a:spcPct val="107000"/>
                        </a:lnSpc>
                        <a:spcBef>
                          <a:spcPts val="0"/>
                        </a:spcBef>
                        <a:spcAft>
                          <a:spcPts val="0"/>
                        </a:spcAft>
                      </a:pPr>
                      <a:r>
                        <a:rPr lang="en-US" sz="1400">
                          <a:effectLst/>
                        </a:rPr>
                        <a:t>Manufacturer and device</a:t>
                      </a:r>
                      <a:endParaRPr lang="en-US" sz="1400">
                        <a:effectLst/>
                        <a:latin typeface="Calibri" charset="0"/>
                        <a:ea typeface="Calibri" charset="0"/>
                        <a:cs typeface="Calibri Light" charset="0"/>
                      </a:endParaRPr>
                    </a:p>
                  </a:txBody>
                  <a:tcPr marL="68580" marR="68580" marT="0" marB="0" vert="vert270" anchor="ctr"/>
                </a:tc>
                <a:tc>
                  <a:txBody>
                    <a:bodyPr/>
                    <a:lstStyle/>
                    <a:p>
                      <a:pPr marL="71755" marR="71755">
                        <a:lnSpc>
                          <a:spcPct val="107000"/>
                        </a:lnSpc>
                        <a:spcBef>
                          <a:spcPts val="0"/>
                        </a:spcBef>
                        <a:spcAft>
                          <a:spcPts val="0"/>
                        </a:spcAft>
                      </a:pPr>
                      <a:r>
                        <a:rPr lang="en-US" sz="1400">
                          <a:effectLst/>
                        </a:rPr>
                        <a:t>Capacity [GB]</a:t>
                      </a:r>
                      <a:endParaRPr lang="en-US" sz="1400">
                        <a:effectLst/>
                        <a:latin typeface="Calibri" charset="0"/>
                        <a:ea typeface="Calibri" charset="0"/>
                        <a:cs typeface="Calibri Light" charset="0"/>
                      </a:endParaRPr>
                    </a:p>
                  </a:txBody>
                  <a:tcPr marL="68580" marR="68580" marT="0" marB="0" vert="vert270" anchor="ctr"/>
                </a:tc>
                <a:tc>
                  <a:txBody>
                    <a:bodyPr/>
                    <a:lstStyle/>
                    <a:p>
                      <a:pPr marL="71755" marR="71755">
                        <a:lnSpc>
                          <a:spcPct val="107000"/>
                        </a:lnSpc>
                        <a:spcBef>
                          <a:spcPts val="0"/>
                        </a:spcBef>
                        <a:spcAft>
                          <a:spcPts val="0"/>
                        </a:spcAft>
                      </a:pPr>
                      <a:r>
                        <a:rPr lang="en-US" sz="1400">
                          <a:effectLst/>
                        </a:rPr>
                        <a:t>Sequential read [MB/s]</a:t>
                      </a:r>
                      <a:endParaRPr lang="en-US" sz="1400">
                        <a:effectLst/>
                        <a:latin typeface="Calibri" charset="0"/>
                        <a:ea typeface="Calibri" charset="0"/>
                        <a:cs typeface="Calibri Light" charset="0"/>
                      </a:endParaRPr>
                    </a:p>
                  </a:txBody>
                  <a:tcPr marL="68580" marR="68580" marT="0" marB="0" vert="vert270" anchor="ctr"/>
                </a:tc>
                <a:tc>
                  <a:txBody>
                    <a:bodyPr/>
                    <a:lstStyle/>
                    <a:p>
                      <a:pPr marL="71755" marR="71755">
                        <a:lnSpc>
                          <a:spcPct val="107000"/>
                        </a:lnSpc>
                        <a:spcBef>
                          <a:spcPts val="0"/>
                        </a:spcBef>
                        <a:spcAft>
                          <a:spcPts val="0"/>
                        </a:spcAft>
                      </a:pPr>
                      <a:r>
                        <a:rPr lang="en-US" sz="1400">
                          <a:effectLst/>
                        </a:rPr>
                        <a:t>Sequential write [MB/s]</a:t>
                      </a:r>
                      <a:endParaRPr lang="en-US" sz="1400">
                        <a:effectLst/>
                        <a:latin typeface="Calibri" charset="0"/>
                        <a:ea typeface="Calibri" charset="0"/>
                        <a:cs typeface="Calibri Light" charset="0"/>
                      </a:endParaRPr>
                    </a:p>
                  </a:txBody>
                  <a:tcPr marL="68580" marR="68580" marT="0" marB="0" vert="vert270" anchor="ctr"/>
                </a:tc>
                <a:tc>
                  <a:txBody>
                    <a:bodyPr/>
                    <a:lstStyle/>
                    <a:p>
                      <a:pPr marL="71755" marR="71755">
                        <a:lnSpc>
                          <a:spcPct val="107000"/>
                        </a:lnSpc>
                        <a:spcBef>
                          <a:spcPts val="0"/>
                        </a:spcBef>
                        <a:spcAft>
                          <a:spcPts val="0"/>
                        </a:spcAft>
                      </a:pPr>
                      <a:r>
                        <a:rPr lang="en-US" sz="1400">
                          <a:effectLst/>
                        </a:rPr>
                        <a:t>Max. 4KB random reads [kIOPS]</a:t>
                      </a:r>
                      <a:endParaRPr lang="en-US" sz="1400">
                        <a:effectLst/>
                        <a:latin typeface="Calibri" charset="0"/>
                        <a:ea typeface="Calibri" charset="0"/>
                        <a:cs typeface="Calibri Light" charset="0"/>
                      </a:endParaRPr>
                    </a:p>
                  </a:txBody>
                  <a:tcPr marL="68580" marR="68580" marT="0" marB="0" vert="vert270" anchor="ctr"/>
                </a:tc>
                <a:tc>
                  <a:txBody>
                    <a:bodyPr/>
                    <a:lstStyle/>
                    <a:p>
                      <a:pPr marL="71755" marR="71755">
                        <a:lnSpc>
                          <a:spcPct val="107000"/>
                        </a:lnSpc>
                        <a:spcBef>
                          <a:spcPts val="0"/>
                        </a:spcBef>
                        <a:spcAft>
                          <a:spcPts val="0"/>
                        </a:spcAft>
                      </a:pPr>
                      <a:r>
                        <a:rPr lang="en-US" sz="1400">
                          <a:effectLst/>
                        </a:rPr>
                        <a:t>Max. 4KB random writes [kIOPS]</a:t>
                      </a:r>
                      <a:endParaRPr lang="en-US" sz="1400">
                        <a:effectLst/>
                        <a:latin typeface="Calibri" charset="0"/>
                        <a:ea typeface="Calibri" charset="0"/>
                        <a:cs typeface="Calibri Light" charset="0"/>
                      </a:endParaRPr>
                    </a:p>
                  </a:txBody>
                  <a:tcPr marL="68580" marR="68580" marT="0" marB="0" vert="vert270"/>
                </a:tc>
                <a:tc>
                  <a:txBody>
                    <a:bodyPr/>
                    <a:lstStyle/>
                    <a:p>
                      <a:pPr marL="71755" marR="71755">
                        <a:lnSpc>
                          <a:spcPct val="107000"/>
                        </a:lnSpc>
                        <a:spcBef>
                          <a:spcPts val="0"/>
                        </a:spcBef>
                        <a:spcAft>
                          <a:spcPts val="0"/>
                        </a:spcAft>
                      </a:pPr>
                      <a:r>
                        <a:rPr lang="en-US" sz="1400">
                          <a:effectLst/>
                        </a:rPr>
                        <a:t>Terabytes written</a:t>
                      </a:r>
                      <a:endParaRPr lang="en-US" sz="1400">
                        <a:effectLst/>
                        <a:latin typeface="Calibri" charset="0"/>
                        <a:ea typeface="Calibri" charset="0"/>
                        <a:cs typeface="Calibri Light" charset="0"/>
                      </a:endParaRPr>
                    </a:p>
                  </a:txBody>
                  <a:tcPr marL="68580" marR="68580" marT="0" marB="0" vert="vert270"/>
                </a:tc>
                <a:tc>
                  <a:txBody>
                    <a:bodyPr/>
                    <a:lstStyle/>
                    <a:p>
                      <a:pPr marL="71755" marR="71755">
                        <a:lnSpc>
                          <a:spcPct val="107000"/>
                        </a:lnSpc>
                        <a:spcBef>
                          <a:spcPts val="0"/>
                        </a:spcBef>
                        <a:spcAft>
                          <a:spcPts val="0"/>
                        </a:spcAft>
                      </a:pPr>
                      <a:r>
                        <a:rPr lang="en-US" sz="1400">
                          <a:effectLst/>
                        </a:rPr>
                        <a:t>MTTF [million hours]</a:t>
                      </a:r>
                      <a:endParaRPr lang="en-US" sz="1400">
                        <a:effectLst/>
                        <a:latin typeface="Calibri" charset="0"/>
                        <a:ea typeface="Calibri" charset="0"/>
                        <a:cs typeface="Calibri Light" charset="0"/>
                      </a:endParaRPr>
                    </a:p>
                  </a:txBody>
                  <a:tcPr marL="68580" marR="68580" marT="0" marB="0" vert="vert270" anchor="ctr"/>
                </a:tc>
                <a:tc>
                  <a:txBody>
                    <a:bodyPr/>
                    <a:lstStyle/>
                    <a:p>
                      <a:pPr marL="71755" marR="71755">
                        <a:lnSpc>
                          <a:spcPct val="107000"/>
                        </a:lnSpc>
                        <a:spcBef>
                          <a:spcPts val="0"/>
                        </a:spcBef>
                        <a:spcAft>
                          <a:spcPts val="0"/>
                        </a:spcAft>
                      </a:pPr>
                      <a:r>
                        <a:rPr lang="en-US" sz="1400">
                          <a:effectLst/>
                        </a:rPr>
                        <a:t>Power (active/idle) [W]</a:t>
                      </a:r>
                      <a:endParaRPr lang="en-US" sz="1400">
                        <a:effectLst/>
                        <a:latin typeface="Calibri" charset="0"/>
                        <a:ea typeface="Calibri" charset="0"/>
                        <a:cs typeface="Calibri Light" charset="0"/>
                      </a:endParaRPr>
                    </a:p>
                  </a:txBody>
                  <a:tcPr marL="68580" marR="68580" marT="0" marB="0" vert="vert270"/>
                </a:tc>
                <a:tc>
                  <a:txBody>
                    <a:bodyPr/>
                    <a:lstStyle/>
                    <a:p>
                      <a:pPr marL="71755" marR="71755">
                        <a:lnSpc>
                          <a:spcPct val="107000"/>
                        </a:lnSpc>
                        <a:spcBef>
                          <a:spcPts val="0"/>
                        </a:spcBef>
                        <a:spcAft>
                          <a:spcPts val="0"/>
                        </a:spcAft>
                      </a:pPr>
                      <a:r>
                        <a:rPr lang="en-US" sz="1400">
                          <a:effectLst/>
                        </a:rPr>
                        <a:t>Memory type</a:t>
                      </a:r>
                      <a:endParaRPr lang="en-US" sz="1400">
                        <a:effectLst/>
                        <a:latin typeface="Calibri" charset="0"/>
                        <a:ea typeface="Calibri" charset="0"/>
                        <a:cs typeface="Calibri Light" charset="0"/>
                      </a:endParaRPr>
                    </a:p>
                  </a:txBody>
                  <a:tcPr marL="68580" marR="68580" marT="0" marB="0" vert="vert270"/>
                </a:tc>
                <a:tc>
                  <a:txBody>
                    <a:bodyPr/>
                    <a:lstStyle/>
                    <a:p>
                      <a:pPr marL="71755" marR="71755">
                        <a:lnSpc>
                          <a:spcPct val="107000"/>
                        </a:lnSpc>
                        <a:spcBef>
                          <a:spcPts val="0"/>
                        </a:spcBef>
                        <a:spcAft>
                          <a:spcPts val="0"/>
                        </a:spcAft>
                      </a:pPr>
                      <a:r>
                        <a:rPr lang="en-US" sz="1400">
                          <a:effectLst/>
                        </a:rPr>
                        <a:t>Interface</a:t>
                      </a:r>
                      <a:endParaRPr lang="en-US" sz="1400">
                        <a:effectLst/>
                        <a:latin typeface="Calibri" charset="0"/>
                        <a:ea typeface="Calibri" charset="0"/>
                        <a:cs typeface="Calibri Light" charset="0"/>
                      </a:endParaRPr>
                    </a:p>
                  </a:txBody>
                  <a:tcPr marL="68580" marR="68580" marT="0" marB="0" vert="vert270"/>
                </a:tc>
                <a:extLst>
                  <a:ext uri="{0D108BD9-81ED-4DB2-BD59-A6C34878D82A}">
                    <a16:rowId xmlns:a16="http://schemas.microsoft.com/office/drawing/2014/main" val="10000"/>
                  </a:ext>
                </a:extLst>
              </a:tr>
              <a:tr h="664209">
                <a:tc>
                  <a:txBody>
                    <a:bodyPr/>
                    <a:lstStyle/>
                    <a:p>
                      <a:pPr marL="0" marR="0">
                        <a:lnSpc>
                          <a:spcPct val="107000"/>
                        </a:lnSpc>
                        <a:spcBef>
                          <a:spcPts val="0"/>
                        </a:spcBef>
                        <a:spcAft>
                          <a:spcPts val="0"/>
                        </a:spcAft>
                      </a:pPr>
                      <a:r>
                        <a:rPr lang="en-US" sz="1400" b="0">
                          <a:effectLst/>
                        </a:rPr>
                        <a:t>Crucial</a:t>
                      </a:r>
                    </a:p>
                    <a:p>
                      <a:pPr marL="0" marR="0">
                        <a:lnSpc>
                          <a:spcPct val="107000"/>
                        </a:lnSpc>
                        <a:spcBef>
                          <a:spcPts val="0"/>
                        </a:spcBef>
                        <a:spcAft>
                          <a:spcPts val="0"/>
                        </a:spcAft>
                      </a:pPr>
                      <a:r>
                        <a:rPr lang="en-US" sz="1400" b="0" u="sng">
                          <a:effectLst/>
                          <a:hlinkClick r:id="rId2"/>
                        </a:rPr>
                        <a:t>CT2050MX300SSD1</a:t>
                      </a:r>
                      <a:endParaRPr lang="en-US" sz="1400" b="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2,050</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530</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510</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92</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83</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400</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1.5</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0.15 (avg.)</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3D TLC NAND</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SATA 6Gbps</a:t>
                      </a:r>
                      <a:endParaRPr lang="en-US" sz="14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1113641">
                <a:tc>
                  <a:txBody>
                    <a:bodyPr/>
                    <a:lstStyle/>
                    <a:p>
                      <a:pPr marL="0" marR="0">
                        <a:lnSpc>
                          <a:spcPct val="107000"/>
                        </a:lnSpc>
                        <a:spcBef>
                          <a:spcPts val="0"/>
                        </a:spcBef>
                        <a:spcAft>
                          <a:spcPts val="0"/>
                        </a:spcAft>
                      </a:pPr>
                      <a:r>
                        <a:rPr lang="en-US" sz="1400" b="0">
                          <a:effectLst/>
                        </a:rPr>
                        <a:t>Samsung MZ-V6P2T0BW</a:t>
                      </a:r>
                      <a:endParaRPr lang="en-US" sz="1400" b="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2,048</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3,500</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2,100</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440</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360</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1,200</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(5.8/1.2)</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48-layer MLC V-NAND</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NVMe 1.1, PCIe 3.0 x4</a:t>
                      </a:r>
                      <a:endParaRPr lang="en-US" sz="14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664209">
                <a:tc>
                  <a:txBody>
                    <a:bodyPr/>
                    <a:lstStyle/>
                    <a:p>
                      <a:pPr marL="0" marR="0">
                        <a:lnSpc>
                          <a:spcPct val="107000"/>
                        </a:lnSpc>
                        <a:spcBef>
                          <a:spcPts val="0"/>
                        </a:spcBef>
                        <a:spcAft>
                          <a:spcPts val="0"/>
                        </a:spcAft>
                      </a:pPr>
                      <a:r>
                        <a:rPr lang="en-US" sz="1400" b="0" dirty="0">
                          <a:effectLst/>
                        </a:rPr>
                        <a:t>SanDisk SDFADCMOS-6T40-SF1</a:t>
                      </a:r>
                      <a:endParaRPr lang="en-US" sz="1400" b="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6,400</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2,800</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2,200</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285</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385</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22,000</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25 (peak)</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MLC</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dirty="0" err="1">
                          <a:effectLst/>
                        </a:rPr>
                        <a:t>PCIe</a:t>
                      </a:r>
                      <a:r>
                        <a:rPr lang="en-US" sz="1400" dirty="0">
                          <a:effectLst/>
                        </a:rPr>
                        <a:t> 2 x8</a:t>
                      </a:r>
                      <a:endParaRPr lang="en-US" sz="14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43765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SSD Examples</a:t>
            </a:r>
          </a:p>
        </p:txBody>
      </p:sp>
      <p:sp>
        <p:nvSpPr>
          <p:cNvPr id="7" name="TextBox 6"/>
          <p:cNvSpPr txBox="1"/>
          <p:nvPr/>
        </p:nvSpPr>
        <p:spPr>
          <a:xfrm>
            <a:off x="2705100" y="4611469"/>
            <a:ext cx="2133600" cy="646331"/>
          </a:xfrm>
          <a:prstGeom prst="rect">
            <a:avLst/>
          </a:prstGeom>
          <a:noFill/>
        </p:spPr>
        <p:txBody>
          <a:bodyPr wrap="square" rtlCol="0">
            <a:spAutoFit/>
          </a:bodyPr>
          <a:lstStyle/>
          <a:p>
            <a:r>
              <a:rPr lang="en-US" dirty="0"/>
              <a:t>Crucial MX300 series (2.5” form factor)</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8266" y="1249840"/>
            <a:ext cx="3906106" cy="134096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1" y="2169008"/>
            <a:ext cx="3124201" cy="2263482"/>
          </a:xfrm>
          <a:prstGeom prst="rect">
            <a:avLst/>
          </a:prstGeo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437334"/>
            <a:ext cx="4114800" cy="2811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7074020" y="2401670"/>
            <a:ext cx="2450981" cy="646331"/>
          </a:xfrm>
          <a:prstGeom prst="rect">
            <a:avLst/>
          </a:prstGeom>
          <a:noFill/>
        </p:spPr>
        <p:txBody>
          <a:bodyPr wrap="square" rtlCol="0">
            <a:spAutoFit/>
          </a:bodyPr>
          <a:lstStyle/>
          <a:p>
            <a:r>
              <a:rPr lang="en-US" dirty="0"/>
              <a:t>Samsung 960 PRO series (M.2 form factor)</a:t>
            </a:r>
          </a:p>
        </p:txBody>
      </p:sp>
      <p:sp>
        <p:nvSpPr>
          <p:cNvPr id="9" name="TextBox 8"/>
          <p:cNvSpPr txBox="1"/>
          <p:nvPr/>
        </p:nvSpPr>
        <p:spPr>
          <a:xfrm>
            <a:off x="4114800" y="6260068"/>
            <a:ext cx="6324600" cy="369332"/>
          </a:xfrm>
          <a:prstGeom prst="rect">
            <a:avLst/>
          </a:prstGeom>
          <a:noFill/>
        </p:spPr>
        <p:txBody>
          <a:bodyPr wrap="square" rtlCol="0">
            <a:spAutoFit/>
          </a:bodyPr>
          <a:lstStyle/>
          <a:p>
            <a:r>
              <a:rPr lang="en-US" dirty="0"/>
              <a:t>SanDisk Fusion </a:t>
            </a:r>
            <a:r>
              <a:rPr lang="en-US" dirty="0" err="1"/>
              <a:t>ioMemory</a:t>
            </a:r>
            <a:r>
              <a:rPr lang="en-US" dirty="0"/>
              <a:t> SX350 series (8-lane, PCI-Express card)</a:t>
            </a:r>
          </a:p>
        </p:txBody>
      </p:sp>
    </p:spTree>
    <p:extLst>
      <p:ext uri="{BB962C8B-B14F-4D97-AF65-F5344CB8AC3E}">
        <p14:creationId xmlns:p14="http://schemas.microsoft.com/office/powerpoint/2010/main" val="372404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Advances in magnetic tape storage</a:t>
            </a:r>
          </a:p>
        </p:txBody>
      </p:sp>
      <p:pic>
        <p:nvPicPr>
          <p:cNvPr id="4" name="Picture 3" descr="https://65.media.tumblr.com/d5098d131cef540995f4d88ddd48fa5f/tumblr_mi3m7jTPBn1rm93g3o1_500.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1417638"/>
            <a:ext cx="2194560" cy="2834640"/>
          </a:xfrm>
          <a:prstGeom prst="rect">
            <a:avLst/>
          </a:prstGeom>
          <a:noFill/>
          <a:ln>
            <a:noFill/>
          </a:ln>
        </p:spPr>
      </p:pic>
      <p:pic>
        <p:nvPicPr>
          <p:cNvPr id="5" name="Picture 4" descr="Image result for 3480 tap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1905000"/>
            <a:ext cx="2697480" cy="1927860"/>
          </a:xfrm>
          <a:prstGeom prst="rect">
            <a:avLst/>
          </a:prstGeom>
          <a:noFill/>
          <a:ln>
            <a:noFill/>
          </a:ln>
        </p:spPr>
      </p:pic>
      <p:pic>
        <p:nvPicPr>
          <p:cNvPr id="6" name="Picture 5" descr="Image result for 3480 tape deck"/>
          <p:cNvPicPr/>
          <p:nvPr/>
        </p:nvPicPr>
        <p:blipFill>
          <a:blip r:embed="rId4">
            <a:extLst>
              <a:ext uri="{28A0092B-C50C-407E-A947-70E740481C1C}">
                <a14:useLocalDpi xmlns:a14="http://schemas.microsoft.com/office/drawing/2010/main" val="0"/>
              </a:ext>
            </a:extLst>
          </a:blip>
          <a:srcRect/>
          <a:stretch>
            <a:fillRect/>
          </a:stretch>
        </p:blipFill>
        <p:spPr bwMode="auto">
          <a:xfrm>
            <a:off x="7086600" y="1410711"/>
            <a:ext cx="3581400" cy="2841567"/>
          </a:xfrm>
          <a:prstGeom prst="rect">
            <a:avLst/>
          </a:prstGeom>
          <a:noFill/>
          <a:ln>
            <a:noFill/>
          </a:ln>
        </p:spPr>
      </p:pic>
      <p:sp>
        <p:nvSpPr>
          <p:cNvPr id="7" name="TextBox 6"/>
          <p:cNvSpPr txBox="1"/>
          <p:nvPr/>
        </p:nvSpPr>
        <p:spPr>
          <a:xfrm>
            <a:off x="1988127" y="4419600"/>
            <a:ext cx="1995546" cy="369332"/>
          </a:xfrm>
          <a:prstGeom prst="rect">
            <a:avLst/>
          </a:prstGeom>
          <a:noFill/>
        </p:spPr>
        <p:txBody>
          <a:bodyPr wrap="none" rtlCol="0">
            <a:spAutoFit/>
          </a:bodyPr>
          <a:lstStyle/>
          <a:p>
            <a:r>
              <a:rPr lang="en-US"/>
              <a:t>IBM 726 from 1951</a:t>
            </a:r>
          </a:p>
        </p:txBody>
      </p:sp>
      <p:sp>
        <p:nvSpPr>
          <p:cNvPr id="8" name="TextBox 7"/>
          <p:cNvSpPr txBox="1"/>
          <p:nvPr/>
        </p:nvSpPr>
        <p:spPr>
          <a:xfrm>
            <a:off x="4835472" y="4375640"/>
            <a:ext cx="2251129" cy="369332"/>
          </a:xfrm>
          <a:prstGeom prst="rect">
            <a:avLst/>
          </a:prstGeom>
          <a:noFill/>
        </p:spPr>
        <p:txBody>
          <a:bodyPr wrap="none" rtlCol="0">
            <a:spAutoFit/>
          </a:bodyPr>
          <a:lstStyle/>
          <a:p>
            <a:r>
              <a:rPr lang="en-US"/>
              <a:t>IBM 3480 format tape</a:t>
            </a:r>
          </a:p>
        </p:txBody>
      </p:sp>
      <p:sp>
        <p:nvSpPr>
          <p:cNvPr id="9" name="TextBox 8"/>
          <p:cNvSpPr txBox="1"/>
          <p:nvPr/>
        </p:nvSpPr>
        <p:spPr>
          <a:xfrm>
            <a:off x="7543800" y="4419600"/>
            <a:ext cx="3124200" cy="923330"/>
          </a:xfrm>
          <a:prstGeom prst="rect">
            <a:avLst/>
          </a:prstGeom>
          <a:noFill/>
        </p:spPr>
        <p:txBody>
          <a:bodyPr wrap="square" rtlCol="0">
            <a:spAutoFit/>
          </a:bodyPr>
          <a:lstStyle/>
          <a:p>
            <a:r>
              <a:rPr lang="en-US" dirty="0"/>
              <a:t>IBM 3480 deck subsystem from 1984 with an older 3480 system in the background</a:t>
            </a:r>
          </a:p>
        </p:txBody>
      </p:sp>
    </p:spTree>
    <p:extLst>
      <p:ext uri="{BB962C8B-B14F-4D97-AF65-F5344CB8AC3E}">
        <p14:creationId xmlns:p14="http://schemas.microsoft.com/office/powerpoint/2010/main" val="1179052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Comparison of dominant tape storage families</a:t>
            </a:r>
          </a:p>
        </p:txBody>
      </p:sp>
      <p:sp>
        <p:nvSpPr>
          <p:cNvPr id="11" name="TextBox 10"/>
          <p:cNvSpPr txBox="1"/>
          <p:nvPr/>
        </p:nvSpPr>
        <p:spPr>
          <a:xfrm>
            <a:off x="2235482" y="6031468"/>
            <a:ext cx="1424493" cy="369332"/>
          </a:xfrm>
          <a:prstGeom prst="rect">
            <a:avLst/>
          </a:prstGeom>
          <a:noFill/>
        </p:spPr>
        <p:txBody>
          <a:bodyPr wrap="none" rtlCol="0">
            <a:spAutoFit/>
          </a:bodyPr>
          <a:lstStyle/>
          <a:p>
            <a:r>
              <a:rPr lang="en-US" dirty="0"/>
              <a:t>DDS-1 (1989)</a:t>
            </a:r>
          </a:p>
        </p:txBody>
      </p:sp>
      <p:sp>
        <p:nvSpPr>
          <p:cNvPr id="12" name="TextBox 11"/>
          <p:cNvSpPr txBox="1"/>
          <p:nvPr/>
        </p:nvSpPr>
        <p:spPr>
          <a:xfrm>
            <a:off x="5152737" y="6040508"/>
            <a:ext cx="1442126" cy="369332"/>
          </a:xfrm>
          <a:prstGeom prst="rect">
            <a:avLst/>
          </a:prstGeom>
          <a:noFill/>
        </p:spPr>
        <p:txBody>
          <a:bodyPr wrap="none" rtlCol="0">
            <a:spAutoFit/>
          </a:bodyPr>
          <a:lstStyle/>
          <a:p>
            <a:r>
              <a:rPr lang="en-US" dirty="0"/>
              <a:t>DLT-IV (1999)</a:t>
            </a:r>
          </a:p>
        </p:txBody>
      </p:sp>
      <p:sp>
        <p:nvSpPr>
          <p:cNvPr id="13" name="TextBox 12"/>
          <p:cNvSpPr txBox="1"/>
          <p:nvPr/>
        </p:nvSpPr>
        <p:spPr>
          <a:xfrm>
            <a:off x="8182206" y="6040508"/>
            <a:ext cx="1373068" cy="369332"/>
          </a:xfrm>
          <a:prstGeom prst="rect">
            <a:avLst/>
          </a:prstGeom>
          <a:noFill/>
        </p:spPr>
        <p:txBody>
          <a:bodyPr wrap="none" rtlCol="0">
            <a:spAutoFit/>
          </a:bodyPr>
          <a:lstStyle/>
          <a:p>
            <a:r>
              <a:rPr lang="en-US" dirty="0"/>
              <a:t>LTO-2 (2005)</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1600201"/>
            <a:ext cx="2085456" cy="182731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2000" y="1600200"/>
            <a:ext cx="1663600" cy="1828800"/>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00" y="1600200"/>
            <a:ext cx="2497480" cy="1828800"/>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1023" y="3733800"/>
            <a:ext cx="2563803" cy="2103120"/>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14126" y="3733800"/>
            <a:ext cx="2877274" cy="2103120"/>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35481" y="3629660"/>
            <a:ext cx="1733550" cy="2311400"/>
          </a:xfrm>
          <a:prstGeom prst="rect">
            <a:avLst/>
          </a:prstGeom>
        </p:spPr>
      </p:pic>
    </p:spTree>
    <p:extLst>
      <p:ext uri="{BB962C8B-B14F-4D97-AF65-F5344CB8AC3E}">
        <p14:creationId xmlns:p14="http://schemas.microsoft.com/office/powerpoint/2010/main" val="1117295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Tape recording formats</a:t>
            </a:r>
          </a:p>
        </p:txBody>
      </p:sp>
      <p:sp>
        <p:nvSpPr>
          <p:cNvPr id="8" name="TextBox 7"/>
          <p:cNvSpPr txBox="1"/>
          <p:nvPr/>
        </p:nvSpPr>
        <p:spPr>
          <a:xfrm>
            <a:off x="3437240" y="3627649"/>
            <a:ext cx="763351" cy="369332"/>
          </a:xfrm>
          <a:prstGeom prst="rect">
            <a:avLst/>
          </a:prstGeom>
          <a:noFill/>
        </p:spPr>
        <p:txBody>
          <a:bodyPr wrap="none" rtlCol="0">
            <a:spAutoFit/>
          </a:bodyPr>
          <a:lstStyle/>
          <a:p>
            <a:r>
              <a:rPr lang="en-US" dirty="0"/>
              <a:t>Linear</a:t>
            </a:r>
          </a:p>
        </p:txBody>
      </p:sp>
      <p:sp>
        <p:nvSpPr>
          <p:cNvPr id="9" name="TextBox 8"/>
          <p:cNvSpPr txBox="1"/>
          <p:nvPr/>
        </p:nvSpPr>
        <p:spPr>
          <a:xfrm>
            <a:off x="7163617" y="3627649"/>
            <a:ext cx="1836657" cy="369332"/>
          </a:xfrm>
          <a:prstGeom prst="rect">
            <a:avLst/>
          </a:prstGeom>
          <a:noFill/>
        </p:spPr>
        <p:txBody>
          <a:bodyPr wrap="none" rtlCol="0">
            <a:spAutoFit/>
          </a:bodyPr>
          <a:lstStyle/>
          <a:p>
            <a:r>
              <a:rPr lang="en-US" dirty="0"/>
              <a:t>Linear-serpentine</a:t>
            </a:r>
          </a:p>
        </p:txBody>
      </p:sp>
      <p:sp>
        <p:nvSpPr>
          <p:cNvPr id="10" name="TextBox 9"/>
          <p:cNvSpPr txBox="1"/>
          <p:nvPr/>
        </p:nvSpPr>
        <p:spPr>
          <a:xfrm>
            <a:off x="5562601" y="6400800"/>
            <a:ext cx="809581" cy="369332"/>
          </a:xfrm>
          <a:prstGeom prst="rect">
            <a:avLst/>
          </a:prstGeom>
          <a:noFill/>
        </p:spPr>
        <p:txBody>
          <a:bodyPr wrap="none" rtlCol="0">
            <a:spAutoFit/>
          </a:bodyPr>
          <a:lstStyle/>
          <a:p>
            <a:r>
              <a:rPr lang="en-US" dirty="0"/>
              <a:t>Helical</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6621" y="4191000"/>
            <a:ext cx="4681538" cy="2123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263" y="1752600"/>
            <a:ext cx="3749307" cy="1691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752600"/>
            <a:ext cx="3971890" cy="1691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668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Operational parameters of selected tape drives</a:t>
            </a:r>
          </a:p>
        </p:txBody>
      </p:sp>
      <p:graphicFrame>
        <p:nvGraphicFramePr>
          <p:cNvPr id="4" name="Table 3"/>
          <p:cNvGraphicFramePr>
            <a:graphicFrameLocks noGrp="1"/>
          </p:cNvGraphicFramePr>
          <p:nvPr/>
        </p:nvGraphicFramePr>
        <p:xfrm>
          <a:off x="2057400" y="2289174"/>
          <a:ext cx="8077200" cy="2252536"/>
        </p:xfrm>
        <a:graphic>
          <a:graphicData uri="http://schemas.openxmlformats.org/drawingml/2006/table">
            <a:tbl>
              <a:tblPr firstRow="1" firstCol="1" bandRow="1">
                <a:tableStyleId>{69CF1AB2-1976-4502-BF36-3FF5EA218861}</a:tableStyleId>
              </a:tblPr>
              <a:tblGrid>
                <a:gridCol w="1219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676835">
                  <a:extLst>
                    <a:ext uri="{9D8B030D-6E8A-4147-A177-3AD203B41FA5}">
                      <a16:colId xmlns:a16="http://schemas.microsoft.com/office/drawing/2014/main" val="20003"/>
                    </a:ext>
                  </a:extLst>
                </a:gridCol>
                <a:gridCol w="1026716">
                  <a:extLst>
                    <a:ext uri="{9D8B030D-6E8A-4147-A177-3AD203B41FA5}">
                      <a16:colId xmlns:a16="http://schemas.microsoft.com/office/drawing/2014/main" val="20004"/>
                    </a:ext>
                  </a:extLst>
                </a:gridCol>
                <a:gridCol w="997153">
                  <a:extLst>
                    <a:ext uri="{9D8B030D-6E8A-4147-A177-3AD203B41FA5}">
                      <a16:colId xmlns:a16="http://schemas.microsoft.com/office/drawing/2014/main" val="20005"/>
                    </a:ext>
                  </a:extLst>
                </a:gridCol>
                <a:gridCol w="1138197">
                  <a:extLst>
                    <a:ext uri="{9D8B030D-6E8A-4147-A177-3AD203B41FA5}">
                      <a16:colId xmlns:a16="http://schemas.microsoft.com/office/drawing/2014/main" val="20006"/>
                    </a:ext>
                  </a:extLst>
                </a:gridCol>
                <a:gridCol w="1114099">
                  <a:extLst>
                    <a:ext uri="{9D8B030D-6E8A-4147-A177-3AD203B41FA5}">
                      <a16:colId xmlns:a16="http://schemas.microsoft.com/office/drawing/2014/main" val="20007"/>
                    </a:ext>
                  </a:extLst>
                </a:gridCol>
              </a:tblGrid>
              <a:tr h="0">
                <a:tc>
                  <a:txBody>
                    <a:bodyPr/>
                    <a:lstStyle/>
                    <a:p>
                      <a:pPr marL="0" marR="0">
                        <a:lnSpc>
                          <a:spcPct val="107000"/>
                        </a:lnSpc>
                        <a:spcBef>
                          <a:spcPts val="0"/>
                        </a:spcBef>
                        <a:spcAft>
                          <a:spcPts val="0"/>
                        </a:spcAft>
                      </a:pPr>
                      <a:r>
                        <a:rPr lang="en-US" sz="1400">
                          <a:effectLst/>
                        </a:rPr>
                        <a:t>Manufacturer</a:t>
                      </a:r>
                    </a:p>
                    <a:p>
                      <a:pPr marL="0" marR="0">
                        <a:lnSpc>
                          <a:spcPct val="107000"/>
                        </a:lnSpc>
                        <a:spcBef>
                          <a:spcPts val="0"/>
                        </a:spcBef>
                        <a:spcAft>
                          <a:spcPts val="0"/>
                        </a:spcAft>
                      </a:pPr>
                      <a:r>
                        <a:rPr lang="en-US" sz="1400">
                          <a:effectLst/>
                        </a:rPr>
                        <a:t>and drive</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Capacity [TB]</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Sustained data rate [MB/s]</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High-speed search [m/s]</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Max. operating power [W]</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Data format</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dirty="0">
                          <a:effectLst/>
                        </a:rPr>
                        <a:t>Cartridge types supported</a:t>
                      </a:r>
                      <a:endParaRPr lang="en-US" sz="14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Interface</a:t>
                      </a:r>
                      <a:endParaRPr lang="en-US" sz="14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0">
                <a:tc>
                  <a:txBody>
                    <a:bodyPr/>
                    <a:lstStyle/>
                    <a:p>
                      <a:pPr marL="0" marR="0">
                        <a:lnSpc>
                          <a:spcPct val="107000"/>
                        </a:lnSpc>
                        <a:spcBef>
                          <a:spcPts val="0"/>
                        </a:spcBef>
                        <a:spcAft>
                          <a:spcPts val="0"/>
                        </a:spcAft>
                      </a:pPr>
                      <a:r>
                        <a:rPr lang="en-US" sz="1400">
                          <a:effectLst/>
                        </a:rPr>
                        <a:t>IBM TS1150</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Up to 10 (medium dependent)</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360, 300</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12.4</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46</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32-channel linear-serpentine</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dirty="0">
                          <a:effectLst/>
                        </a:rPr>
                        <a:t>IBM 3592 Gen. 3 and 4</a:t>
                      </a:r>
                      <a:endParaRPr lang="en-US" sz="14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8Gbps fibre channel</a:t>
                      </a:r>
                      <a:endParaRPr lang="en-US" sz="14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0">
                <a:tc>
                  <a:txBody>
                    <a:bodyPr/>
                    <a:lstStyle/>
                    <a:p>
                      <a:pPr marL="0" marR="0">
                        <a:lnSpc>
                          <a:spcPct val="107000"/>
                        </a:lnSpc>
                        <a:spcBef>
                          <a:spcPts val="0"/>
                        </a:spcBef>
                        <a:spcAft>
                          <a:spcPts val="0"/>
                        </a:spcAft>
                      </a:pPr>
                      <a:r>
                        <a:rPr lang="en-US" sz="1400">
                          <a:effectLst/>
                        </a:rPr>
                        <a:t>HP Enterprise BB873A</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Up to 6</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300</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32-channel linear-serpentine</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LTO-7 (RW), LTO-6 (RW), LTO-5 (RO)</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dirty="0">
                          <a:effectLst/>
                        </a:rPr>
                        <a:t>6Gbps SAS</a:t>
                      </a:r>
                      <a:endParaRPr lang="en-US" sz="14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47965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pPr lvl="0"/>
            <a:r>
              <a:rPr lang="en-US" dirty="0"/>
              <a:t>Mass storage enables the computational state retention to be persistent between power cycles of the machine.</a:t>
            </a:r>
          </a:p>
          <a:p>
            <a:r>
              <a:rPr lang="en-US" dirty="0"/>
              <a:t>The majority of storage systems utilize four main types of mass storage devices: hard disk drives, solid-state drives, magnetic tapes, and optical storage. Although they serve largely the same purpose, they substantially differ in the underlying physical phenomena used to implement data retention as well their operational characteristics and cost.</a:t>
            </a:r>
          </a:p>
          <a:p>
            <a:endParaRPr lang="en-US" dirty="0"/>
          </a:p>
        </p:txBody>
      </p:sp>
    </p:spTree>
    <p:extLst>
      <p:ext uri="{BB962C8B-B14F-4D97-AF65-F5344CB8AC3E}">
        <p14:creationId xmlns:p14="http://schemas.microsoft.com/office/powerpoint/2010/main" val="1595474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Storage: Compact Disc</a:t>
            </a:r>
          </a:p>
        </p:txBody>
      </p:sp>
      <p:pic>
        <p:nvPicPr>
          <p:cNvPr id="4" name="Picture 3"/>
          <p:cNvPicPr/>
          <p:nvPr/>
        </p:nvPicPr>
        <p:blipFill>
          <a:blip r:embed="rId2"/>
          <a:stretch>
            <a:fillRect/>
          </a:stretch>
        </p:blipFill>
        <p:spPr>
          <a:xfrm>
            <a:off x="3238500" y="1600200"/>
            <a:ext cx="1638300" cy="1638300"/>
          </a:xfrm>
          <a:prstGeom prst="rect">
            <a:avLst/>
          </a:prstGeom>
        </p:spPr>
      </p:pic>
      <p:sp>
        <p:nvSpPr>
          <p:cNvPr id="7" name="TextBox 6"/>
          <p:cNvSpPr txBox="1"/>
          <p:nvPr/>
        </p:nvSpPr>
        <p:spPr>
          <a:xfrm>
            <a:off x="6047865" y="6183868"/>
            <a:ext cx="3797963" cy="369332"/>
          </a:xfrm>
          <a:prstGeom prst="rect">
            <a:avLst/>
          </a:prstGeom>
          <a:noFill/>
        </p:spPr>
        <p:txBody>
          <a:bodyPr wrap="none" rtlCol="0">
            <a:spAutoFit/>
          </a:bodyPr>
          <a:lstStyle/>
          <a:p>
            <a:pPr algn="ctr"/>
            <a:r>
              <a:rPr lang="en-US" dirty="0"/>
              <a:t>Geometric properties of the data track</a:t>
            </a:r>
          </a:p>
        </p:txBody>
      </p:sp>
      <p:sp>
        <p:nvSpPr>
          <p:cNvPr id="11" name="TextBox 10"/>
          <p:cNvSpPr txBox="1"/>
          <p:nvPr/>
        </p:nvSpPr>
        <p:spPr>
          <a:xfrm>
            <a:off x="7003352" y="3236396"/>
            <a:ext cx="1886991" cy="369332"/>
          </a:xfrm>
          <a:prstGeom prst="rect">
            <a:avLst/>
          </a:prstGeom>
          <a:noFill/>
        </p:spPr>
        <p:txBody>
          <a:bodyPr wrap="none" rtlCol="0">
            <a:spAutoFit/>
          </a:bodyPr>
          <a:lstStyle/>
          <a:p>
            <a:pPr algn="ctr"/>
            <a:r>
              <a:rPr lang="en-US" dirty="0"/>
              <a:t>Component layers</a:t>
            </a:r>
          </a:p>
        </p:txBody>
      </p:sp>
      <p:sp>
        <p:nvSpPr>
          <p:cNvPr id="12" name="TextBox 11"/>
          <p:cNvSpPr txBox="1"/>
          <p:nvPr/>
        </p:nvSpPr>
        <p:spPr>
          <a:xfrm>
            <a:off x="3568574" y="3236396"/>
            <a:ext cx="978153" cy="369332"/>
          </a:xfrm>
          <a:prstGeom prst="rect">
            <a:avLst/>
          </a:prstGeom>
          <a:noFill/>
        </p:spPr>
        <p:txBody>
          <a:bodyPr wrap="none" rtlCol="0">
            <a:spAutoFit/>
          </a:bodyPr>
          <a:lstStyle/>
          <a:p>
            <a:pPr algn="ctr"/>
            <a:r>
              <a:rPr lang="en-US" dirty="0"/>
              <a:t>Medium</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3812706"/>
            <a:ext cx="3455988" cy="2283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9876" y="1360545"/>
            <a:ext cx="3953942" cy="184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2722335" y="6183868"/>
            <a:ext cx="2648995" cy="369332"/>
          </a:xfrm>
          <a:prstGeom prst="rect">
            <a:avLst/>
          </a:prstGeom>
          <a:noFill/>
        </p:spPr>
        <p:txBody>
          <a:bodyPr wrap="none" rtlCol="0">
            <a:spAutoFit/>
          </a:bodyPr>
          <a:lstStyle/>
          <a:p>
            <a:pPr algn="ctr"/>
            <a:r>
              <a:rPr lang="en-US" dirty="0"/>
              <a:t>Optical pickup mechanism</a:t>
            </a:r>
          </a:p>
        </p:txBody>
      </p:sp>
      <p:pic>
        <p:nvPicPr>
          <p:cNvPr id="4100"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1" b="49720"/>
          <a:stretch/>
        </p:blipFill>
        <p:spPr bwMode="auto">
          <a:xfrm>
            <a:off x="6629400" y="3807452"/>
            <a:ext cx="2395538" cy="2250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3684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Comparison of optical format geometries (CD, DVD, HD-DVD, Blu-ray)</a:t>
            </a:r>
          </a:p>
        </p:txBody>
      </p:sp>
      <p:pic>
        <p:nvPicPr>
          <p:cNvPr id="4" name="Picture 3" descr="https://upload.wikimedia.org/wikipedia/commons/thumb/a/ad/Comparison_CD_DVD_HDDVD_BD.svg/512px-Comparison_CD_DVD_HDDVD_BD.svg.png"/>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00200"/>
            <a:ext cx="8077200" cy="3733800"/>
          </a:xfrm>
          <a:prstGeom prst="rect">
            <a:avLst/>
          </a:prstGeom>
          <a:noFill/>
          <a:ln>
            <a:noFill/>
          </a:ln>
        </p:spPr>
      </p:pic>
      <p:sp>
        <p:nvSpPr>
          <p:cNvPr id="5" name="TextBox 4"/>
          <p:cNvSpPr txBox="1"/>
          <p:nvPr/>
        </p:nvSpPr>
        <p:spPr>
          <a:xfrm>
            <a:off x="2514600" y="5791201"/>
            <a:ext cx="7162800" cy="646331"/>
          </a:xfrm>
          <a:prstGeom prst="rect">
            <a:avLst/>
          </a:prstGeom>
          <a:noFill/>
        </p:spPr>
        <p:txBody>
          <a:bodyPr wrap="square" rtlCol="0">
            <a:spAutoFit/>
          </a:bodyPr>
          <a:lstStyle/>
          <a:p>
            <a:r>
              <a:rPr lang="en-US" dirty="0"/>
              <a:t>Listed parameters denote minimum feature length (l), track width (w), track pitch (p), laser beam diameter </a:t>
            </a:r>
            <a:r>
              <a:rPr lang="en-US" dirty="0">
                <a:latin typeface="Symbol" charset="2"/>
                <a:ea typeface="Symbol" charset="2"/>
                <a:cs typeface="Symbol" charset="2"/>
              </a:rPr>
              <a:t>(f),</a:t>
            </a:r>
            <a:r>
              <a:rPr lang="en-US" dirty="0"/>
              <a:t> and wavelength </a:t>
            </a:r>
            <a:r>
              <a:rPr lang="en-US" dirty="0">
                <a:latin typeface="Symbol" charset="2"/>
                <a:ea typeface="Symbol" charset="2"/>
                <a:cs typeface="Symbol" charset="2"/>
              </a:rPr>
              <a:t>(l)</a:t>
            </a:r>
          </a:p>
        </p:txBody>
      </p:sp>
    </p:spTree>
    <p:extLst>
      <p:ext uri="{BB962C8B-B14F-4D97-AF65-F5344CB8AC3E}">
        <p14:creationId xmlns:p14="http://schemas.microsoft.com/office/powerpoint/2010/main" val="1990499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Parameters of a typical consumer-grade multi-format optical drive</a:t>
            </a:r>
          </a:p>
        </p:txBody>
      </p:sp>
      <p:graphicFrame>
        <p:nvGraphicFramePr>
          <p:cNvPr id="4" name="Table 3"/>
          <p:cNvGraphicFramePr>
            <a:graphicFrameLocks noGrp="1"/>
          </p:cNvGraphicFramePr>
          <p:nvPr/>
        </p:nvGraphicFramePr>
        <p:xfrm>
          <a:off x="2438400" y="2286000"/>
          <a:ext cx="7010398" cy="2286000"/>
        </p:xfrm>
        <a:graphic>
          <a:graphicData uri="http://schemas.openxmlformats.org/drawingml/2006/table">
            <a:tbl>
              <a:tblPr firstRow="1" firstCol="1" bandRow="1">
                <a:tableStyleId>{69CF1AB2-1976-4502-BF36-3FF5EA218861}</a:tableStyleId>
              </a:tblPr>
              <a:tblGrid>
                <a:gridCol w="592381">
                  <a:extLst>
                    <a:ext uri="{9D8B030D-6E8A-4147-A177-3AD203B41FA5}">
                      <a16:colId xmlns:a16="http://schemas.microsoft.com/office/drawing/2014/main" val="20000"/>
                    </a:ext>
                  </a:extLst>
                </a:gridCol>
                <a:gridCol w="474433">
                  <a:extLst>
                    <a:ext uri="{9D8B030D-6E8A-4147-A177-3AD203B41FA5}">
                      <a16:colId xmlns:a16="http://schemas.microsoft.com/office/drawing/2014/main" val="20001"/>
                    </a:ext>
                  </a:extLst>
                </a:gridCol>
                <a:gridCol w="652345">
                  <a:extLst>
                    <a:ext uri="{9D8B030D-6E8A-4147-A177-3AD203B41FA5}">
                      <a16:colId xmlns:a16="http://schemas.microsoft.com/office/drawing/2014/main" val="20002"/>
                    </a:ext>
                  </a:extLst>
                </a:gridCol>
                <a:gridCol w="358460">
                  <a:extLst>
                    <a:ext uri="{9D8B030D-6E8A-4147-A177-3AD203B41FA5}">
                      <a16:colId xmlns:a16="http://schemas.microsoft.com/office/drawing/2014/main" val="20003"/>
                    </a:ext>
                  </a:extLst>
                </a:gridCol>
                <a:gridCol w="709671">
                  <a:extLst>
                    <a:ext uri="{9D8B030D-6E8A-4147-A177-3AD203B41FA5}">
                      <a16:colId xmlns:a16="http://schemas.microsoft.com/office/drawing/2014/main" val="20004"/>
                    </a:ext>
                  </a:extLst>
                </a:gridCol>
                <a:gridCol w="709671">
                  <a:extLst>
                    <a:ext uri="{9D8B030D-6E8A-4147-A177-3AD203B41FA5}">
                      <a16:colId xmlns:a16="http://schemas.microsoft.com/office/drawing/2014/main" val="20005"/>
                    </a:ext>
                  </a:extLst>
                </a:gridCol>
                <a:gridCol w="711649">
                  <a:extLst>
                    <a:ext uri="{9D8B030D-6E8A-4147-A177-3AD203B41FA5}">
                      <a16:colId xmlns:a16="http://schemas.microsoft.com/office/drawing/2014/main" val="20006"/>
                    </a:ext>
                  </a:extLst>
                </a:gridCol>
                <a:gridCol w="711649">
                  <a:extLst>
                    <a:ext uri="{9D8B030D-6E8A-4147-A177-3AD203B41FA5}">
                      <a16:colId xmlns:a16="http://schemas.microsoft.com/office/drawing/2014/main" val="20007"/>
                    </a:ext>
                  </a:extLst>
                </a:gridCol>
                <a:gridCol w="652345">
                  <a:extLst>
                    <a:ext uri="{9D8B030D-6E8A-4147-A177-3AD203B41FA5}">
                      <a16:colId xmlns:a16="http://schemas.microsoft.com/office/drawing/2014/main" val="20008"/>
                    </a:ext>
                  </a:extLst>
                </a:gridCol>
                <a:gridCol w="652345">
                  <a:extLst>
                    <a:ext uri="{9D8B030D-6E8A-4147-A177-3AD203B41FA5}">
                      <a16:colId xmlns:a16="http://schemas.microsoft.com/office/drawing/2014/main" val="20009"/>
                    </a:ext>
                  </a:extLst>
                </a:gridCol>
                <a:gridCol w="237216">
                  <a:extLst>
                    <a:ext uri="{9D8B030D-6E8A-4147-A177-3AD203B41FA5}">
                      <a16:colId xmlns:a16="http://schemas.microsoft.com/office/drawing/2014/main" val="20010"/>
                    </a:ext>
                  </a:extLst>
                </a:gridCol>
                <a:gridCol w="548233">
                  <a:extLst>
                    <a:ext uri="{9D8B030D-6E8A-4147-A177-3AD203B41FA5}">
                      <a16:colId xmlns:a16="http://schemas.microsoft.com/office/drawing/2014/main" val="20011"/>
                    </a:ext>
                  </a:extLst>
                </a:gridCol>
              </a:tblGrid>
              <a:tr h="608985">
                <a:tc rowSpan="2">
                  <a:txBody>
                    <a:bodyPr/>
                    <a:lstStyle/>
                    <a:p>
                      <a:pPr marL="71755" marR="71755" algn="l">
                        <a:lnSpc>
                          <a:spcPct val="107000"/>
                        </a:lnSpc>
                        <a:spcBef>
                          <a:spcPts val="0"/>
                        </a:spcBef>
                        <a:spcAft>
                          <a:spcPts val="0"/>
                        </a:spcAft>
                      </a:pPr>
                      <a:r>
                        <a:rPr lang="en-US" sz="1000">
                          <a:effectLst/>
                        </a:rPr>
                        <a:t>Manufacturer and drive</a:t>
                      </a:r>
                      <a:endParaRPr lang="en-US" sz="1100">
                        <a:effectLst/>
                        <a:latin typeface="Calibri" charset="0"/>
                        <a:ea typeface="Calibri" charset="0"/>
                        <a:cs typeface="Calibri Light" charset="0"/>
                      </a:endParaRPr>
                    </a:p>
                  </a:txBody>
                  <a:tcPr marL="8890" marR="8890" marT="0" marB="0" vert="vert270"/>
                </a:tc>
                <a:tc rowSpan="2">
                  <a:txBody>
                    <a:bodyPr/>
                    <a:lstStyle/>
                    <a:p>
                      <a:pPr marL="71755" marR="71755" algn="l">
                        <a:lnSpc>
                          <a:spcPct val="107000"/>
                        </a:lnSpc>
                        <a:spcBef>
                          <a:spcPts val="0"/>
                        </a:spcBef>
                        <a:spcAft>
                          <a:spcPts val="0"/>
                        </a:spcAft>
                      </a:pPr>
                      <a:r>
                        <a:rPr lang="en-US" sz="1000">
                          <a:effectLst/>
                        </a:rPr>
                        <a:t>BD access time [ms]</a:t>
                      </a:r>
                      <a:endParaRPr lang="en-US" sz="1100">
                        <a:effectLst/>
                        <a:latin typeface="Calibri" charset="0"/>
                        <a:ea typeface="Calibri" charset="0"/>
                        <a:cs typeface="Calibri Light" charset="0"/>
                      </a:endParaRPr>
                    </a:p>
                  </a:txBody>
                  <a:tcPr marL="8890" marR="8890" marT="0" marB="0" vert="vert270"/>
                </a:tc>
                <a:tc rowSpan="2">
                  <a:txBody>
                    <a:bodyPr/>
                    <a:lstStyle/>
                    <a:p>
                      <a:pPr marL="71755" marR="71755" algn="l">
                        <a:lnSpc>
                          <a:spcPct val="107000"/>
                        </a:lnSpc>
                        <a:spcBef>
                          <a:spcPts val="0"/>
                        </a:spcBef>
                        <a:spcAft>
                          <a:spcPts val="0"/>
                        </a:spcAft>
                      </a:pPr>
                      <a:r>
                        <a:rPr lang="en-US" sz="1000">
                          <a:effectLst/>
                        </a:rPr>
                        <a:t>DVD access time [ms]</a:t>
                      </a:r>
                      <a:endParaRPr lang="en-US" sz="1100">
                        <a:effectLst/>
                        <a:latin typeface="Calibri" charset="0"/>
                        <a:ea typeface="Calibri" charset="0"/>
                        <a:cs typeface="Calibri Light" charset="0"/>
                      </a:endParaRPr>
                    </a:p>
                  </a:txBody>
                  <a:tcPr marL="8890" marR="8890" marT="0" marB="0" vert="vert270"/>
                </a:tc>
                <a:tc rowSpan="2">
                  <a:txBody>
                    <a:bodyPr/>
                    <a:lstStyle/>
                    <a:p>
                      <a:pPr marL="71755" marR="71755" algn="l">
                        <a:lnSpc>
                          <a:spcPct val="107000"/>
                        </a:lnSpc>
                        <a:spcBef>
                          <a:spcPts val="0"/>
                        </a:spcBef>
                        <a:spcAft>
                          <a:spcPts val="0"/>
                        </a:spcAft>
                      </a:pPr>
                      <a:r>
                        <a:rPr lang="en-US" sz="1000">
                          <a:effectLst/>
                        </a:rPr>
                        <a:t>CD access time [ms]</a:t>
                      </a:r>
                      <a:endParaRPr lang="en-US" sz="1100">
                        <a:effectLst/>
                        <a:latin typeface="Calibri" charset="0"/>
                        <a:ea typeface="Calibri" charset="0"/>
                        <a:cs typeface="Calibri Light" charset="0"/>
                      </a:endParaRPr>
                    </a:p>
                  </a:txBody>
                  <a:tcPr marL="8890" marR="8890" marT="0" marB="0" vert="vert270"/>
                </a:tc>
                <a:tc gridSpan="6">
                  <a:txBody>
                    <a:bodyPr/>
                    <a:lstStyle/>
                    <a:p>
                      <a:pPr marL="0" marR="0" algn="ctr">
                        <a:lnSpc>
                          <a:spcPct val="107000"/>
                        </a:lnSpc>
                        <a:spcBef>
                          <a:spcPts val="0"/>
                        </a:spcBef>
                        <a:spcAft>
                          <a:spcPts val="0"/>
                        </a:spcAft>
                      </a:pPr>
                      <a:r>
                        <a:rPr lang="en-US" sz="1000" dirty="0">
                          <a:effectLst/>
                        </a:rPr>
                        <a:t>Max. Data Rate</a:t>
                      </a:r>
                      <a:endParaRPr lang="en-US" sz="1100" dirty="0">
                        <a:effectLst/>
                        <a:latin typeface="Calibri" charset="0"/>
                        <a:ea typeface="Calibri" charset="0"/>
                        <a:cs typeface="Calibri Light" charset="0"/>
                      </a:endParaRPr>
                    </a:p>
                  </a:txBody>
                  <a:tcPr marL="8890" marR="889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71755" marR="71755" algn="l">
                        <a:lnSpc>
                          <a:spcPct val="107000"/>
                        </a:lnSpc>
                        <a:spcBef>
                          <a:spcPts val="0"/>
                        </a:spcBef>
                        <a:spcAft>
                          <a:spcPts val="0"/>
                        </a:spcAft>
                      </a:pPr>
                      <a:r>
                        <a:rPr lang="en-US" sz="1000">
                          <a:effectLst/>
                        </a:rPr>
                        <a:t>Buffer size [MB]</a:t>
                      </a:r>
                      <a:endParaRPr lang="en-US" sz="1100">
                        <a:effectLst/>
                        <a:latin typeface="Calibri" charset="0"/>
                        <a:ea typeface="Calibri" charset="0"/>
                        <a:cs typeface="Calibri Light" charset="0"/>
                      </a:endParaRPr>
                    </a:p>
                  </a:txBody>
                  <a:tcPr marL="8890" marR="8890" marT="0" marB="0" vert="vert270"/>
                </a:tc>
                <a:tc rowSpan="2">
                  <a:txBody>
                    <a:bodyPr/>
                    <a:lstStyle/>
                    <a:p>
                      <a:pPr marL="71755" marR="71755" algn="l">
                        <a:lnSpc>
                          <a:spcPct val="107000"/>
                        </a:lnSpc>
                        <a:spcBef>
                          <a:spcPts val="0"/>
                        </a:spcBef>
                        <a:spcAft>
                          <a:spcPts val="0"/>
                        </a:spcAft>
                      </a:pPr>
                      <a:r>
                        <a:rPr lang="en-US" sz="1000">
                          <a:effectLst/>
                        </a:rPr>
                        <a:t>Interface</a:t>
                      </a:r>
                      <a:endParaRPr lang="en-US" sz="1100">
                        <a:effectLst/>
                        <a:latin typeface="Calibri" charset="0"/>
                        <a:ea typeface="Calibri" charset="0"/>
                        <a:cs typeface="Calibri Light" charset="0"/>
                      </a:endParaRPr>
                    </a:p>
                  </a:txBody>
                  <a:tcPr marL="8890" marR="8890" marT="0" marB="0" vert="vert270"/>
                </a:tc>
                <a:extLst>
                  <a:ext uri="{0D108BD9-81ED-4DB2-BD59-A6C34878D82A}">
                    <a16:rowId xmlns:a16="http://schemas.microsoft.com/office/drawing/2014/main" val="10000"/>
                  </a:ext>
                </a:extLst>
              </a:tr>
              <a:tr h="72959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lnSpc>
                          <a:spcPct val="107000"/>
                        </a:lnSpc>
                        <a:spcBef>
                          <a:spcPts val="0"/>
                        </a:spcBef>
                        <a:spcAft>
                          <a:spcPts val="0"/>
                        </a:spcAft>
                      </a:pPr>
                      <a:r>
                        <a:rPr lang="en-US" sz="1000">
                          <a:effectLst/>
                        </a:rPr>
                        <a:t>BD read</a:t>
                      </a:r>
                      <a:endParaRPr lang="en-US" sz="1100">
                        <a:effectLst/>
                        <a:latin typeface="Calibri" charset="0"/>
                        <a:ea typeface="Calibri" charset="0"/>
                        <a:cs typeface="Calibri Light" charset="0"/>
                      </a:endParaRPr>
                    </a:p>
                  </a:txBody>
                  <a:tcPr marL="68580" marR="68580" marT="0" marB="0"/>
                </a:tc>
                <a:tc>
                  <a:txBody>
                    <a:bodyPr/>
                    <a:lstStyle/>
                    <a:p>
                      <a:pPr marL="0" marR="0" algn="l">
                        <a:lnSpc>
                          <a:spcPct val="107000"/>
                        </a:lnSpc>
                        <a:spcBef>
                          <a:spcPts val="0"/>
                        </a:spcBef>
                        <a:spcAft>
                          <a:spcPts val="0"/>
                        </a:spcAft>
                      </a:pPr>
                      <a:r>
                        <a:rPr lang="en-US" sz="1000">
                          <a:effectLst/>
                        </a:rPr>
                        <a:t>BD write</a:t>
                      </a:r>
                      <a:endParaRPr lang="en-US" sz="1100">
                        <a:effectLst/>
                        <a:latin typeface="Calibri" charset="0"/>
                        <a:ea typeface="Calibri" charset="0"/>
                        <a:cs typeface="Calibri Light" charset="0"/>
                      </a:endParaRPr>
                    </a:p>
                  </a:txBody>
                  <a:tcPr marL="68580" marR="68580" marT="0" marB="0"/>
                </a:tc>
                <a:tc>
                  <a:txBody>
                    <a:bodyPr/>
                    <a:lstStyle/>
                    <a:p>
                      <a:pPr marL="0" marR="0" algn="l">
                        <a:lnSpc>
                          <a:spcPct val="107000"/>
                        </a:lnSpc>
                        <a:spcBef>
                          <a:spcPts val="0"/>
                        </a:spcBef>
                        <a:spcAft>
                          <a:spcPts val="0"/>
                        </a:spcAft>
                      </a:pPr>
                      <a:r>
                        <a:rPr lang="en-US" sz="1000">
                          <a:effectLst/>
                        </a:rPr>
                        <a:t>DVD read</a:t>
                      </a:r>
                      <a:endParaRPr lang="en-US" sz="1100">
                        <a:effectLst/>
                        <a:latin typeface="Calibri" charset="0"/>
                        <a:ea typeface="Calibri" charset="0"/>
                        <a:cs typeface="Calibri Light" charset="0"/>
                      </a:endParaRPr>
                    </a:p>
                  </a:txBody>
                  <a:tcPr marL="68580" marR="68580" marT="0" marB="0"/>
                </a:tc>
                <a:tc>
                  <a:txBody>
                    <a:bodyPr/>
                    <a:lstStyle/>
                    <a:p>
                      <a:pPr marL="0" marR="0" algn="l">
                        <a:lnSpc>
                          <a:spcPct val="107000"/>
                        </a:lnSpc>
                        <a:spcBef>
                          <a:spcPts val="0"/>
                        </a:spcBef>
                        <a:spcAft>
                          <a:spcPts val="0"/>
                        </a:spcAft>
                      </a:pPr>
                      <a:r>
                        <a:rPr lang="en-US" sz="1000">
                          <a:effectLst/>
                        </a:rPr>
                        <a:t>DVD write</a:t>
                      </a:r>
                      <a:endParaRPr lang="en-US" sz="1100">
                        <a:effectLst/>
                        <a:latin typeface="Calibri" charset="0"/>
                        <a:ea typeface="Calibri" charset="0"/>
                        <a:cs typeface="Calibri Light" charset="0"/>
                      </a:endParaRPr>
                    </a:p>
                  </a:txBody>
                  <a:tcPr marL="68580" marR="68580" marT="0" marB="0"/>
                </a:tc>
                <a:tc>
                  <a:txBody>
                    <a:bodyPr/>
                    <a:lstStyle/>
                    <a:p>
                      <a:pPr marL="0" marR="0" algn="l">
                        <a:lnSpc>
                          <a:spcPct val="107000"/>
                        </a:lnSpc>
                        <a:spcBef>
                          <a:spcPts val="0"/>
                        </a:spcBef>
                        <a:spcAft>
                          <a:spcPts val="0"/>
                        </a:spcAft>
                      </a:pPr>
                      <a:r>
                        <a:rPr lang="en-US" sz="1000">
                          <a:effectLst/>
                        </a:rPr>
                        <a:t>CD read</a:t>
                      </a:r>
                      <a:endParaRPr lang="en-US" sz="1100">
                        <a:effectLst/>
                        <a:latin typeface="Calibri" charset="0"/>
                        <a:ea typeface="Calibri" charset="0"/>
                        <a:cs typeface="Calibri Light" charset="0"/>
                      </a:endParaRPr>
                    </a:p>
                  </a:txBody>
                  <a:tcPr marL="68580" marR="68580" marT="0" marB="0"/>
                </a:tc>
                <a:tc>
                  <a:txBody>
                    <a:bodyPr/>
                    <a:lstStyle/>
                    <a:p>
                      <a:pPr marL="0" marR="0" algn="l">
                        <a:lnSpc>
                          <a:spcPct val="107000"/>
                        </a:lnSpc>
                        <a:spcBef>
                          <a:spcPts val="0"/>
                        </a:spcBef>
                        <a:spcAft>
                          <a:spcPts val="0"/>
                        </a:spcAft>
                      </a:pPr>
                      <a:r>
                        <a:rPr lang="en-US" sz="1000">
                          <a:effectLst/>
                        </a:rPr>
                        <a:t>CD write</a:t>
                      </a:r>
                      <a:endParaRPr lang="en-US" sz="1100">
                        <a:effectLst/>
                        <a:latin typeface="Calibri" charset="0"/>
                        <a:ea typeface="Calibri" charset="0"/>
                        <a:cs typeface="Calibri Light" charset="0"/>
                      </a:endParaRPr>
                    </a:p>
                  </a:txBody>
                  <a:tcPr marL="68580" marR="68580"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947425">
                <a:tc>
                  <a:txBody>
                    <a:bodyPr/>
                    <a:lstStyle/>
                    <a:p>
                      <a:pPr marL="0" marR="0" algn="l">
                        <a:lnSpc>
                          <a:spcPct val="107000"/>
                        </a:lnSpc>
                        <a:spcBef>
                          <a:spcPts val="0"/>
                        </a:spcBef>
                        <a:spcAft>
                          <a:spcPts val="0"/>
                        </a:spcAft>
                      </a:pPr>
                      <a:r>
                        <a:rPr lang="en-US" sz="1000" b="0" dirty="0">
                          <a:effectLst/>
                        </a:rPr>
                        <a:t>Lite-On iHBS312</a:t>
                      </a:r>
                      <a:endParaRPr lang="en-US" sz="1100" b="0" dirty="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000">
                          <a:effectLst/>
                        </a:rPr>
                        <a:t>250 (SL)</a:t>
                      </a:r>
                      <a:endParaRPr lang="en-US" sz="1100">
                        <a:effectLst/>
                      </a:endParaRPr>
                    </a:p>
                    <a:p>
                      <a:pPr marL="0" marR="0" algn="l">
                        <a:lnSpc>
                          <a:spcPct val="107000"/>
                        </a:lnSpc>
                        <a:spcBef>
                          <a:spcPts val="0"/>
                        </a:spcBef>
                        <a:spcAft>
                          <a:spcPts val="0"/>
                        </a:spcAft>
                      </a:pPr>
                      <a:r>
                        <a:rPr lang="en-US" sz="1000">
                          <a:effectLst/>
                        </a:rPr>
                        <a:t>380 (DL)</a:t>
                      </a:r>
                      <a:endParaRPr lang="en-US" sz="11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000">
                          <a:effectLst/>
                        </a:rPr>
                        <a:t>150 (ROM)</a:t>
                      </a:r>
                      <a:endParaRPr lang="en-US" sz="1100">
                        <a:effectLst/>
                      </a:endParaRPr>
                    </a:p>
                    <a:p>
                      <a:pPr marL="0" marR="0" algn="l">
                        <a:lnSpc>
                          <a:spcPct val="107000"/>
                        </a:lnSpc>
                        <a:spcBef>
                          <a:spcPts val="0"/>
                        </a:spcBef>
                        <a:spcAft>
                          <a:spcPts val="0"/>
                        </a:spcAft>
                      </a:pPr>
                      <a:r>
                        <a:rPr lang="en-US" sz="1000">
                          <a:effectLst/>
                        </a:rPr>
                        <a:t>160 (DL)</a:t>
                      </a:r>
                      <a:endParaRPr lang="en-US" sz="1100">
                        <a:effectLst/>
                      </a:endParaRPr>
                    </a:p>
                    <a:p>
                      <a:pPr marL="0" marR="0" algn="l">
                        <a:lnSpc>
                          <a:spcPct val="107000"/>
                        </a:lnSpc>
                        <a:spcBef>
                          <a:spcPts val="0"/>
                        </a:spcBef>
                        <a:spcAft>
                          <a:spcPts val="0"/>
                        </a:spcAft>
                      </a:pPr>
                      <a:r>
                        <a:rPr lang="en-US" sz="1000">
                          <a:effectLst/>
                        </a:rPr>
                        <a:t>200 (RAM)</a:t>
                      </a:r>
                      <a:endParaRPr lang="en-US" sz="11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000">
                          <a:effectLst/>
                        </a:rPr>
                        <a:t>150</a:t>
                      </a:r>
                      <a:endParaRPr lang="en-US" sz="11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000">
                          <a:effectLst/>
                        </a:rPr>
                        <a:t>6× (RE DL)</a:t>
                      </a:r>
                      <a:endParaRPr lang="en-US" sz="1100">
                        <a:effectLst/>
                      </a:endParaRPr>
                    </a:p>
                    <a:p>
                      <a:pPr marL="0" marR="0" algn="l">
                        <a:lnSpc>
                          <a:spcPct val="107000"/>
                        </a:lnSpc>
                        <a:spcBef>
                          <a:spcPts val="0"/>
                        </a:spcBef>
                        <a:spcAft>
                          <a:spcPts val="0"/>
                        </a:spcAft>
                      </a:pPr>
                      <a:r>
                        <a:rPr lang="en-US" sz="1000">
                          <a:effectLst/>
                        </a:rPr>
                        <a:t>8×(SL)</a:t>
                      </a:r>
                      <a:endParaRPr lang="en-US" sz="11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000">
                          <a:effectLst/>
                        </a:rPr>
                        <a:t>2× (rewrite)</a:t>
                      </a:r>
                      <a:endParaRPr lang="en-US" sz="1100">
                        <a:effectLst/>
                      </a:endParaRPr>
                    </a:p>
                    <a:p>
                      <a:pPr marL="0" marR="0" algn="l">
                        <a:lnSpc>
                          <a:spcPct val="107000"/>
                        </a:lnSpc>
                        <a:spcBef>
                          <a:spcPts val="0"/>
                        </a:spcBef>
                        <a:spcAft>
                          <a:spcPts val="0"/>
                        </a:spcAft>
                      </a:pPr>
                      <a:r>
                        <a:rPr lang="en-US" sz="1000">
                          <a:effectLst/>
                        </a:rPr>
                        <a:t>8× (DL)</a:t>
                      </a:r>
                      <a:endParaRPr lang="en-US" sz="1100">
                        <a:effectLst/>
                      </a:endParaRPr>
                    </a:p>
                    <a:p>
                      <a:pPr marL="0" marR="0" algn="l">
                        <a:lnSpc>
                          <a:spcPct val="107000"/>
                        </a:lnSpc>
                        <a:spcBef>
                          <a:spcPts val="0"/>
                        </a:spcBef>
                        <a:spcAft>
                          <a:spcPts val="0"/>
                        </a:spcAft>
                      </a:pPr>
                      <a:r>
                        <a:rPr lang="en-US" sz="1000">
                          <a:effectLst/>
                        </a:rPr>
                        <a:t>12× (SL)</a:t>
                      </a:r>
                      <a:endParaRPr lang="en-US" sz="11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000">
                          <a:effectLst/>
                        </a:rPr>
                        <a:t>16×</a:t>
                      </a:r>
                      <a:endParaRPr lang="en-US" sz="11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000">
                          <a:effectLst/>
                        </a:rPr>
                        <a:t>6× (rewrite)</a:t>
                      </a:r>
                      <a:endParaRPr lang="en-US" sz="1100">
                        <a:effectLst/>
                      </a:endParaRPr>
                    </a:p>
                    <a:p>
                      <a:pPr marL="0" marR="0" algn="l">
                        <a:lnSpc>
                          <a:spcPct val="107000"/>
                        </a:lnSpc>
                        <a:spcBef>
                          <a:spcPts val="0"/>
                        </a:spcBef>
                        <a:spcAft>
                          <a:spcPts val="0"/>
                        </a:spcAft>
                      </a:pPr>
                      <a:r>
                        <a:rPr lang="en-US" sz="1000">
                          <a:effectLst/>
                        </a:rPr>
                        <a:t>12× (RAM)</a:t>
                      </a:r>
                      <a:endParaRPr lang="en-US" sz="1100">
                        <a:effectLst/>
                      </a:endParaRPr>
                    </a:p>
                    <a:p>
                      <a:pPr marL="0" marR="0" algn="l">
                        <a:lnSpc>
                          <a:spcPct val="107000"/>
                        </a:lnSpc>
                        <a:spcBef>
                          <a:spcPts val="0"/>
                        </a:spcBef>
                        <a:spcAft>
                          <a:spcPts val="0"/>
                        </a:spcAft>
                      </a:pPr>
                      <a:r>
                        <a:rPr lang="en-US" sz="1000">
                          <a:effectLst/>
                        </a:rPr>
                        <a:t>16× (+R, -R) </a:t>
                      </a:r>
                      <a:endParaRPr lang="en-US" sz="11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000">
                          <a:effectLst/>
                        </a:rPr>
                        <a:t>48×</a:t>
                      </a:r>
                      <a:endParaRPr lang="en-US" sz="11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000">
                          <a:effectLst/>
                        </a:rPr>
                        <a:t>24× (-RW)</a:t>
                      </a:r>
                      <a:endParaRPr lang="en-US" sz="1100">
                        <a:effectLst/>
                      </a:endParaRPr>
                    </a:p>
                    <a:p>
                      <a:pPr marL="0" marR="0" algn="l">
                        <a:lnSpc>
                          <a:spcPct val="107000"/>
                        </a:lnSpc>
                        <a:spcBef>
                          <a:spcPts val="0"/>
                        </a:spcBef>
                        <a:spcAft>
                          <a:spcPts val="0"/>
                        </a:spcAft>
                      </a:pPr>
                      <a:r>
                        <a:rPr lang="en-US" sz="1000">
                          <a:effectLst/>
                        </a:rPr>
                        <a:t>48× (-R)</a:t>
                      </a:r>
                      <a:endParaRPr lang="en-US" sz="11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000">
                          <a:effectLst/>
                        </a:rPr>
                        <a:t>8</a:t>
                      </a:r>
                      <a:endParaRPr lang="en-US" sz="1100">
                        <a:effectLst/>
                        <a:latin typeface="Calibri" charset="0"/>
                        <a:ea typeface="Calibri" charset="0"/>
                        <a:cs typeface="Calibri Light" charset="0"/>
                      </a:endParaRPr>
                    </a:p>
                  </a:txBody>
                  <a:tcPr marL="8890" marR="8890" marT="0" marB="0"/>
                </a:tc>
                <a:tc>
                  <a:txBody>
                    <a:bodyPr/>
                    <a:lstStyle/>
                    <a:p>
                      <a:pPr marL="0" marR="0" algn="l">
                        <a:lnSpc>
                          <a:spcPct val="107000"/>
                        </a:lnSpc>
                        <a:spcBef>
                          <a:spcPts val="0"/>
                        </a:spcBef>
                        <a:spcAft>
                          <a:spcPts val="0"/>
                        </a:spcAft>
                      </a:pPr>
                      <a:r>
                        <a:rPr lang="en-US" sz="1000" dirty="0">
                          <a:effectLst/>
                        </a:rPr>
                        <a:t>SATA (internal)</a:t>
                      </a:r>
                      <a:endParaRPr lang="en-US" sz="1100" dirty="0">
                        <a:effectLst/>
                        <a:latin typeface="Calibri" charset="0"/>
                        <a:ea typeface="Calibri" charset="0"/>
                        <a:cs typeface="Calibri Light" charset="0"/>
                      </a:endParaRPr>
                    </a:p>
                  </a:txBody>
                  <a:tcPr marL="8890" marR="889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19648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RAID 0: striping</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1" y="2362200"/>
            <a:ext cx="5815245" cy="199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7833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RAID 1: Mirroring</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973830" y="2286000"/>
            <a:ext cx="4244340" cy="2118360"/>
          </a:xfrm>
          <a:prstGeom prst="rect">
            <a:avLst/>
          </a:prstGeom>
          <a:noFill/>
        </p:spPr>
      </p:pic>
    </p:spTree>
    <p:extLst>
      <p:ext uri="{BB962C8B-B14F-4D97-AF65-F5344CB8AC3E}">
        <p14:creationId xmlns:p14="http://schemas.microsoft.com/office/powerpoint/2010/main" val="745919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RAID 2: bit-level striping with Hamming code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1" y="2514600"/>
            <a:ext cx="7224263"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3267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RAID 3: byte-level striping with dedicated parity</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590801"/>
            <a:ext cx="5188964" cy="229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8674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RAID 4: block-level striping with dedicated parity</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1" y="2590800"/>
            <a:ext cx="5593183" cy="191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940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RAID 5: block-level striping with single distributed parity</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1" y="2667000"/>
            <a:ext cx="6686651" cy="210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8826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RAID 6: block-level striping with dual distributed parity </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125" y="2487614"/>
            <a:ext cx="7651750" cy="193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706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Mass Storage</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362200" y="1319530"/>
            <a:ext cx="6705600" cy="4776470"/>
          </a:xfrm>
          <a:prstGeom prst="rect">
            <a:avLst/>
          </a:prstGeom>
        </p:spPr>
      </p:pic>
    </p:spTree>
    <p:extLst>
      <p:ext uri="{BB962C8B-B14F-4D97-AF65-F5344CB8AC3E}">
        <p14:creationId xmlns:p14="http://schemas.microsoft.com/office/powerpoint/2010/main" val="603404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Hybrid RAID variants: RAID 10 (stripe of mirrors)</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1" y="2209800"/>
            <a:ext cx="6741057"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8696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Hybrid RAID variants: RAID 01 (mirror of stripes)</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1" y="2209800"/>
            <a:ext cx="6589713" cy="3054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7919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configuration of Storage Area Network</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491866"/>
            <a:ext cx="3983038" cy="506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398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Simplified architecture of NAS server</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2214" y="1806576"/>
            <a:ext cx="7267575" cy="406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523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Properties of selected high-capacity tertiary storage systems</a:t>
            </a:r>
          </a:p>
        </p:txBody>
      </p:sp>
      <p:graphicFrame>
        <p:nvGraphicFramePr>
          <p:cNvPr id="4" name="Table 3"/>
          <p:cNvGraphicFramePr>
            <a:graphicFrameLocks noGrp="1"/>
          </p:cNvGraphicFramePr>
          <p:nvPr/>
        </p:nvGraphicFramePr>
        <p:xfrm>
          <a:off x="2209800" y="2057400"/>
          <a:ext cx="7848598" cy="3544062"/>
        </p:xfrm>
        <a:graphic>
          <a:graphicData uri="http://schemas.openxmlformats.org/drawingml/2006/table">
            <a:tbl>
              <a:tblPr firstRow="1" firstCol="1" bandRow="1">
                <a:tableStyleId>{69CF1AB2-1976-4502-BF36-3FF5EA218861}</a:tableStyleId>
              </a:tblPr>
              <a:tblGrid>
                <a:gridCol w="1121228">
                  <a:extLst>
                    <a:ext uri="{9D8B030D-6E8A-4147-A177-3AD203B41FA5}">
                      <a16:colId xmlns:a16="http://schemas.microsoft.com/office/drawing/2014/main" val="20000"/>
                    </a:ext>
                  </a:extLst>
                </a:gridCol>
                <a:gridCol w="1121228">
                  <a:extLst>
                    <a:ext uri="{9D8B030D-6E8A-4147-A177-3AD203B41FA5}">
                      <a16:colId xmlns:a16="http://schemas.microsoft.com/office/drawing/2014/main" val="20001"/>
                    </a:ext>
                  </a:extLst>
                </a:gridCol>
                <a:gridCol w="1121228">
                  <a:extLst>
                    <a:ext uri="{9D8B030D-6E8A-4147-A177-3AD203B41FA5}">
                      <a16:colId xmlns:a16="http://schemas.microsoft.com/office/drawing/2014/main" val="20002"/>
                    </a:ext>
                  </a:extLst>
                </a:gridCol>
                <a:gridCol w="1121228">
                  <a:extLst>
                    <a:ext uri="{9D8B030D-6E8A-4147-A177-3AD203B41FA5}">
                      <a16:colId xmlns:a16="http://schemas.microsoft.com/office/drawing/2014/main" val="20003"/>
                    </a:ext>
                  </a:extLst>
                </a:gridCol>
                <a:gridCol w="1121228">
                  <a:extLst>
                    <a:ext uri="{9D8B030D-6E8A-4147-A177-3AD203B41FA5}">
                      <a16:colId xmlns:a16="http://schemas.microsoft.com/office/drawing/2014/main" val="20004"/>
                    </a:ext>
                  </a:extLst>
                </a:gridCol>
                <a:gridCol w="1361041">
                  <a:extLst>
                    <a:ext uri="{9D8B030D-6E8A-4147-A177-3AD203B41FA5}">
                      <a16:colId xmlns:a16="http://schemas.microsoft.com/office/drawing/2014/main" val="20005"/>
                    </a:ext>
                  </a:extLst>
                </a:gridCol>
                <a:gridCol w="881417">
                  <a:extLst>
                    <a:ext uri="{9D8B030D-6E8A-4147-A177-3AD203B41FA5}">
                      <a16:colId xmlns:a16="http://schemas.microsoft.com/office/drawing/2014/main" val="20006"/>
                    </a:ext>
                  </a:extLst>
                </a:gridCol>
              </a:tblGrid>
              <a:tr h="602541">
                <a:tc>
                  <a:txBody>
                    <a:bodyPr/>
                    <a:lstStyle/>
                    <a:p>
                      <a:pPr marL="0" marR="0">
                        <a:lnSpc>
                          <a:spcPct val="107000"/>
                        </a:lnSpc>
                        <a:spcBef>
                          <a:spcPts val="0"/>
                        </a:spcBef>
                        <a:spcAft>
                          <a:spcPts val="0"/>
                        </a:spcAft>
                      </a:pPr>
                      <a:r>
                        <a:rPr lang="en-US" sz="2000" dirty="0">
                          <a:effectLst/>
                        </a:rPr>
                        <a:t>Manufacturer</a:t>
                      </a:r>
                      <a:endParaRPr lang="en-US" sz="20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Product</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Max. capacity [TB]</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Media slots</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Media type</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Interface</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Power</a:t>
                      </a:r>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602541">
                <a:tc>
                  <a:txBody>
                    <a:bodyPr/>
                    <a:lstStyle/>
                    <a:p>
                      <a:pPr marL="0" marR="0">
                        <a:lnSpc>
                          <a:spcPct val="107000"/>
                        </a:lnSpc>
                        <a:spcBef>
                          <a:spcPts val="0"/>
                        </a:spcBef>
                        <a:spcAft>
                          <a:spcPts val="0"/>
                        </a:spcAft>
                      </a:pPr>
                      <a:r>
                        <a:rPr lang="en-US" sz="2000" b="0" dirty="0">
                          <a:effectLst/>
                        </a:rPr>
                        <a:t>Quantum</a:t>
                      </a:r>
                      <a:endParaRPr lang="en-US" sz="2000" b="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Scalar i6000 tape library</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180,090</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12,006</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LTO-7 cartridge</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8 Gbps Fibre Channel</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24 kVA</a:t>
                      </a:r>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602541">
                <a:tc>
                  <a:txBody>
                    <a:bodyPr/>
                    <a:lstStyle/>
                    <a:p>
                      <a:pPr marL="0" marR="0">
                        <a:lnSpc>
                          <a:spcPct val="107000"/>
                        </a:lnSpc>
                        <a:spcBef>
                          <a:spcPts val="0"/>
                        </a:spcBef>
                        <a:spcAft>
                          <a:spcPts val="0"/>
                        </a:spcAft>
                      </a:pPr>
                      <a:r>
                        <a:rPr lang="en-US" sz="2000" b="0" dirty="0">
                          <a:effectLst/>
                        </a:rPr>
                        <a:t>HIT Storage</a:t>
                      </a:r>
                      <a:endParaRPr lang="en-US" sz="2000" b="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dirty="0">
                          <a:effectLst/>
                        </a:rPr>
                        <a:t>HMS-5175 </a:t>
                      </a:r>
                      <a:r>
                        <a:rPr lang="en-US" sz="2000" dirty="0" err="1">
                          <a:effectLst/>
                        </a:rPr>
                        <a:t>BluRay</a:t>
                      </a:r>
                      <a:r>
                        <a:rPr lang="en-US" sz="2000" dirty="0">
                          <a:effectLst/>
                        </a:rPr>
                        <a:t> library</a:t>
                      </a:r>
                      <a:endParaRPr lang="en-US" sz="20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dirty="0">
                          <a:effectLst/>
                        </a:rPr>
                        <a:t>175</a:t>
                      </a:r>
                      <a:endParaRPr lang="en-US" sz="20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dirty="0">
                          <a:effectLst/>
                        </a:rPr>
                        <a:t>1,750</a:t>
                      </a:r>
                      <a:endParaRPr lang="en-US" sz="20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dirty="0">
                          <a:effectLst/>
                        </a:rPr>
                        <a:t>100 GB BDTL disc</a:t>
                      </a:r>
                      <a:endParaRPr lang="en-US" sz="20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dirty="0">
                          <a:effectLst/>
                        </a:rPr>
                        <a:t>1 </a:t>
                      </a:r>
                      <a:r>
                        <a:rPr lang="en-US" sz="2000" dirty="0" err="1">
                          <a:effectLst/>
                        </a:rPr>
                        <a:t>Gbps</a:t>
                      </a:r>
                      <a:r>
                        <a:rPr lang="en-US" sz="2000" dirty="0">
                          <a:effectLst/>
                        </a:rPr>
                        <a:t> Ethernet</a:t>
                      </a:r>
                      <a:endParaRPr lang="en-US" sz="20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dirty="0">
                          <a:effectLst/>
                        </a:rPr>
                        <a:t> </a:t>
                      </a:r>
                      <a:endParaRPr lang="en-US" sz="20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71589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Tertiary storage platforms</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015836" y="2133600"/>
            <a:ext cx="3657600" cy="2386330"/>
          </a:xfrm>
          <a:prstGeom prst="rect">
            <a:avLst/>
          </a:prstGeom>
          <a:noFill/>
        </p:spPr>
      </p:pic>
      <p:pic>
        <p:nvPicPr>
          <p:cNvPr id="5" name="Picture 4" descr="http://opticaljukeboxes.com/wp-content/uploads/2014/10/HIT-5175-Blu-ray-Library.jpg"/>
          <p:cNvPicPr/>
          <p:nvPr/>
        </p:nvPicPr>
        <p:blipFill>
          <a:blip r:embed="rId3">
            <a:extLst>
              <a:ext uri="{28A0092B-C50C-407E-A947-70E740481C1C}">
                <a14:useLocalDpi xmlns:a14="http://schemas.microsoft.com/office/drawing/2010/main" val="0"/>
              </a:ext>
            </a:extLst>
          </a:blip>
          <a:srcRect/>
          <a:stretch>
            <a:fillRect/>
          </a:stretch>
        </p:blipFill>
        <p:spPr bwMode="auto">
          <a:xfrm>
            <a:off x="7848601" y="2142490"/>
            <a:ext cx="1216025" cy="2377440"/>
          </a:xfrm>
          <a:prstGeom prst="rect">
            <a:avLst/>
          </a:prstGeom>
          <a:noFill/>
          <a:ln>
            <a:noFill/>
          </a:ln>
        </p:spPr>
      </p:pic>
      <p:sp>
        <p:nvSpPr>
          <p:cNvPr id="6" name="TextBox 5"/>
          <p:cNvSpPr txBox="1"/>
          <p:nvPr/>
        </p:nvSpPr>
        <p:spPr>
          <a:xfrm>
            <a:off x="2590800" y="5105400"/>
            <a:ext cx="2202334" cy="369332"/>
          </a:xfrm>
          <a:prstGeom prst="rect">
            <a:avLst/>
          </a:prstGeom>
          <a:noFill/>
        </p:spPr>
        <p:txBody>
          <a:bodyPr wrap="none" rtlCol="0">
            <a:spAutoFit/>
          </a:bodyPr>
          <a:lstStyle/>
          <a:p>
            <a:r>
              <a:rPr lang="en-US" dirty="0"/>
              <a:t>Quantum tape library</a:t>
            </a:r>
          </a:p>
        </p:txBody>
      </p:sp>
      <p:sp>
        <p:nvSpPr>
          <p:cNvPr id="7" name="TextBox 6"/>
          <p:cNvSpPr txBox="1"/>
          <p:nvPr/>
        </p:nvSpPr>
        <p:spPr>
          <a:xfrm>
            <a:off x="7543801" y="5060116"/>
            <a:ext cx="2285177" cy="369332"/>
          </a:xfrm>
          <a:prstGeom prst="rect">
            <a:avLst/>
          </a:prstGeom>
          <a:noFill/>
        </p:spPr>
        <p:txBody>
          <a:bodyPr wrap="none" rtlCol="0">
            <a:spAutoFit/>
          </a:bodyPr>
          <a:lstStyle/>
          <a:p>
            <a:r>
              <a:rPr lang="en-US" dirty="0" err="1"/>
              <a:t>BluRay</a:t>
            </a:r>
            <a:r>
              <a:rPr lang="en-US" dirty="0"/>
              <a:t> optical jukebox</a:t>
            </a:r>
          </a:p>
        </p:txBody>
      </p:sp>
    </p:spTree>
    <p:extLst>
      <p:ext uri="{BB962C8B-B14F-4D97-AF65-F5344CB8AC3E}">
        <p14:creationId xmlns:p14="http://schemas.microsoft.com/office/powerpoint/2010/main" val="1051863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File Systems</a:t>
            </a:r>
          </a:p>
        </p:txBody>
      </p:sp>
      <p:sp>
        <p:nvSpPr>
          <p:cNvPr id="3" name="Subtitle 2"/>
          <p:cNvSpPr>
            <a:spLocks noGrp="1"/>
          </p:cNvSpPr>
          <p:nvPr>
            <p:ph type="subTitle" idx="1"/>
          </p:nvPr>
        </p:nvSpPr>
        <p:spPr/>
        <p:txBody>
          <a:bodyPr/>
          <a:lstStyle/>
          <a:p>
            <a:r>
              <a:rPr lang="en-US"/>
              <a:t>WI 2023</a:t>
            </a:r>
          </a:p>
        </p:txBody>
      </p:sp>
    </p:spTree>
    <p:extLst>
      <p:ext uri="{BB962C8B-B14F-4D97-AF65-F5344CB8AC3E}">
        <p14:creationId xmlns:p14="http://schemas.microsoft.com/office/powerpoint/2010/main" val="2378164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fontScale="92500" lnSpcReduction="10000"/>
          </a:bodyPr>
          <a:lstStyle/>
          <a:p>
            <a:r>
              <a:rPr lang="en-US" dirty="0"/>
              <a:t>Large amounts of data need to be stored and managed in HPC systems</a:t>
            </a:r>
          </a:p>
          <a:p>
            <a:pPr lvl="1"/>
            <a:r>
              <a:rPr lang="en-US" dirty="0"/>
              <a:t>Different types of I/O devices</a:t>
            </a:r>
          </a:p>
          <a:p>
            <a:pPr lvl="1"/>
            <a:r>
              <a:rPr lang="en-US" dirty="0"/>
              <a:t>Different name space</a:t>
            </a:r>
          </a:p>
          <a:p>
            <a:pPr lvl="1"/>
            <a:r>
              <a:rPr lang="en-US" dirty="0"/>
              <a:t>Different interfaces</a:t>
            </a:r>
          </a:p>
          <a:p>
            <a:r>
              <a:rPr lang="en-US" dirty="0"/>
              <a:t>Providing uniform view of shared data in distributed environments</a:t>
            </a:r>
          </a:p>
          <a:p>
            <a:r>
              <a:rPr lang="en-US" dirty="0"/>
              <a:t>Coordination of concurrent and parallel accesses</a:t>
            </a:r>
          </a:p>
          <a:p>
            <a:r>
              <a:rPr lang="en-US" dirty="0"/>
              <a:t>Examples:</a:t>
            </a:r>
          </a:p>
          <a:p>
            <a:pPr lvl="1"/>
            <a:r>
              <a:rPr lang="en-US" dirty="0"/>
              <a:t>POSIX File API</a:t>
            </a:r>
          </a:p>
          <a:p>
            <a:pPr lvl="1"/>
            <a:r>
              <a:rPr lang="en-US" dirty="0"/>
              <a:t>Network File System (NFS)</a:t>
            </a:r>
          </a:p>
          <a:p>
            <a:pPr lvl="1"/>
            <a:r>
              <a:rPr lang="en-US" dirty="0"/>
              <a:t>General Parallel File System (GPFS)/Spectrum Scale</a:t>
            </a:r>
          </a:p>
          <a:p>
            <a:pPr lvl="1"/>
            <a:r>
              <a:rPr lang="en-US" dirty="0" err="1"/>
              <a:t>Lustre</a:t>
            </a:r>
            <a:r>
              <a:rPr lang="en-US" dirty="0"/>
              <a:t> parallel file system</a:t>
            </a:r>
          </a:p>
        </p:txBody>
      </p:sp>
    </p:spTree>
    <p:extLst>
      <p:ext uri="{BB962C8B-B14F-4D97-AF65-F5344CB8AC3E}">
        <p14:creationId xmlns:p14="http://schemas.microsoft.com/office/powerpoint/2010/main" val="1165436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Abstracting Device Level Access</a:t>
            </a:r>
          </a:p>
        </p:txBody>
      </p:sp>
      <p:sp>
        <p:nvSpPr>
          <p:cNvPr id="3" name="Content Placeholder 2"/>
          <p:cNvSpPr>
            <a:spLocks noGrp="1"/>
          </p:cNvSpPr>
          <p:nvPr>
            <p:ph idx="1"/>
          </p:nvPr>
        </p:nvSpPr>
        <p:spPr/>
        <p:txBody>
          <a:bodyPr>
            <a:normAutofit fontScale="85000" lnSpcReduction="20000"/>
          </a:bodyPr>
          <a:lstStyle/>
          <a:p>
            <a:r>
              <a:rPr lang="en-US" dirty="0"/>
              <a:t>Storage devices are block devices</a:t>
            </a:r>
          </a:p>
          <a:p>
            <a:pPr lvl="1"/>
            <a:r>
              <a:rPr lang="en-US" dirty="0"/>
              <a:t>Data stored in physical blocks (</a:t>
            </a:r>
            <a:r>
              <a:rPr lang="en-US" i="1" dirty="0"/>
              <a:t>a.k.a.</a:t>
            </a:r>
            <a:r>
              <a:rPr lang="en-US" dirty="0"/>
              <a:t> sectors or records)</a:t>
            </a:r>
          </a:p>
          <a:p>
            <a:pPr lvl="1"/>
            <a:r>
              <a:rPr lang="en-US" dirty="0"/>
              <a:t>Access granularity ranges from 512 bytes to 16 KB</a:t>
            </a:r>
          </a:p>
          <a:p>
            <a:pPr lvl="1"/>
            <a:r>
              <a:rPr lang="en-US" dirty="0"/>
              <a:t>Low level access via physical addresses with potentially different translation algorithms for different devices</a:t>
            </a:r>
          </a:p>
          <a:p>
            <a:r>
              <a:rPr lang="en-US" dirty="0"/>
              <a:t>Performance considerations</a:t>
            </a:r>
          </a:p>
          <a:p>
            <a:pPr lvl="1"/>
            <a:r>
              <a:rPr lang="en-US" dirty="0"/>
              <a:t>Read vs. write (e.g., optical disks)</a:t>
            </a:r>
          </a:p>
          <a:p>
            <a:pPr lvl="1"/>
            <a:r>
              <a:rPr lang="en-US" dirty="0"/>
              <a:t>Access ordering (optimization of head movement)</a:t>
            </a:r>
          </a:p>
          <a:p>
            <a:pPr lvl="1"/>
            <a:r>
              <a:rPr lang="en-US" dirty="0"/>
              <a:t>In-memory caching support</a:t>
            </a:r>
          </a:p>
          <a:p>
            <a:r>
              <a:rPr lang="en-US" dirty="0"/>
              <a:t>Resilience considerations</a:t>
            </a:r>
          </a:p>
          <a:p>
            <a:pPr lvl="1"/>
            <a:r>
              <a:rPr lang="en-US" dirty="0"/>
              <a:t>Mitigation of media faults impact (“bad blocks”)</a:t>
            </a:r>
          </a:p>
          <a:p>
            <a:pPr lvl="1"/>
            <a:r>
              <a:rPr lang="en-US" dirty="0"/>
              <a:t>Reliability of multiple-device storage pools</a:t>
            </a:r>
          </a:p>
          <a:p>
            <a:r>
              <a:rPr lang="en-US" dirty="0"/>
              <a:t>Need for unified interface</a:t>
            </a:r>
          </a:p>
          <a:p>
            <a:pPr lvl="1"/>
            <a:r>
              <a:rPr lang="en-US" dirty="0"/>
              <a:t>Programmer’s productivity</a:t>
            </a:r>
          </a:p>
        </p:txBody>
      </p:sp>
    </p:spTree>
    <p:extLst>
      <p:ext uri="{BB962C8B-B14F-4D97-AF65-F5344CB8AC3E}">
        <p14:creationId xmlns:p14="http://schemas.microsoft.com/office/powerpoint/2010/main" val="2455303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System Functions (I)</a:t>
            </a:r>
          </a:p>
        </p:txBody>
      </p:sp>
      <p:sp>
        <p:nvSpPr>
          <p:cNvPr id="3" name="Content Placeholder 2"/>
          <p:cNvSpPr>
            <a:spLocks noGrp="1"/>
          </p:cNvSpPr>
          <p:nvPr>
            <p:ph idx="1"/>
          </p:nvPr>
        </p:nvSpPr>
        <p:spPr/>
        <p:txBody>
          <a:bodyPr>
            <a:normAutofit fontScale="85000" lnSpcReduction="20000"/>
          </a:bodyPr>
          <a:lstStyle/>
          <a:p>
            <a:r>
              <a:rPr lang="en-US" dirty="0"/>
              <a:t>Storage and management of metadata (additional attributes associated with the actual data)</a:t>
            </a:r>
          </a:p>
          <a:p>
            <a:pPr lvl="1"/>
            <a:r>
              <a:rPr lang="en-US" dirty="0"/>
              <a:t>Ownership, Access Control Lists, time of creation/access/modification, </a:t>
            </a:r>
            <a:r>
              <a:rPr lang="en-US" dirty="0" err="1"/>
              <a:t>setuid</a:t>
            </a:r>
            <a:r>
              <a:rPr lang="en-US" dirty="0"/>
              <a:t>/</a:t>
            </a:r>
            <a:r>
              <a:rPr lang="en-US" dirty="0" err="1"/>
              <a:t>setgid</a:t>
            </a:r>
            <a:r>
              <a:rPr lang="en-US" dirty="0"/>
              <a:t>, “sticky bits”, extended attributes, …</a:t>
            </a:r>
          </a:p>
          <a:p>
            <a:r>
              <a:rPr lang="en-US" dirty="0"/>
              <a:t>Organization of data</a:t>
            </a:r>
          </a:p>
          <a:p>
            <a:pPr lvl="1"/>
            <a:r>
              <a:rPr lang="en-US" dirty="0"/>
              <a:t>Hierarchy of directories and files</a:t>
            </a:r>
          </a:p>
          <a:p>
            <a:pPr lvl="1"/>
            <a:r>
              <a:rPr lang="en-US" dirty="0"/>
              <a:t>Files contain data</a:t>
            </a:r>
          </a:p>
          <a:p>
            <a:pPr lvl="1"/>
            <a:r>
              <a:rPr lang="en-US" dirty="0"/>
              <a:t>Directories store files and other directories</a:t>
            </a:r>
          </a:p>
          <a:p>
            <a:r>
              <a:rPr lang="en-US" dirty="0"/>
              <a:t>Namespace implementation</a:t>
            </a:r>
          </a:p>
          <a:p>
            <a:pPr lvl="1"/>
            <a:r>
              <a:rPr lang="en-US" dirty="0"/>
              <a:t>Each directory and file has a name (not necessarily unique)</a:t>
            </a:r>
          </a:p>
          <a:p>
            <a:pPr lvl="1"/>
            <a:r>
              <a:rPr lang="en-US" dirty="0"/>
              <a:t>Individual components are identified by paths:</a:t>
            </a:r>
          </a:p>
          <a:p>
            <a:pPr lvl="2"/>
            <a:r>
              <a:rPr lang="en-US" dirty="0"/>
              <a:t>Paths originate in file system’s root</a:t>
            </a:r>
          </a:p>
          <a:p>
            <a:pPr lvl="2"/>
            <a:r>
              <a:rPr lang="en-US" dirty="0"/>
              <a:t>Contain all parent component names separated by a predefined character (e.g., “/”)</a:t>
            </a:r>
          </a:p>
          <a:p>
            <a:pPr lvl="1"/>
            <a:r>
              <a:rPr lang="en-US" dirty="0"/>
              <a:t>Paths uniquely identify each component (file or directory)</a:t>
            </a:r>
          </a:p>
          <a:p>
            <a:pPr lvl="1"/>
            <a:r>
              <a:rPr lang="en-US" dirty="0"/>
              <a:t>Other constructs: links, drive letters, …</a:t>
            </a:r>
          </a:p>
        </p:txBody>
      </p:sp>
    </p:spTree>
    <p:extLst>
      <p:ext uri="{BB962C8B-B14F-4D97-AF65-F5344CB8AC3E}">
        <p14:creationId xmlns:p14="http://schemas.microsoft.com/office/powerpoint/2010/main" val="3441427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Mass Storage</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400300" y="1445347"/>
            <a:ext cx="7658100" cy="4955453"/>
          </a:xfrm>
          <a:prstGeom prst="rect">
            <a:avLst/>
          </a:prstGeom>
        </p:spPr>
      </p:pic>
    </p:spTree>
    <p:extLst>
      <p:ext uri="{BB962C8B-B14F-4D97-AF65-F5344CB8AC3E}">
        <p14:creationId xmlns:p14="http://schemas.microsoft.com/office/powerpoint/2010/main" val="1727829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System Functions (II)</a:t>
            </a:r>
          </a:p>
        </p:txBody>
      </p:sp>
      <p:sp>
        <p:nvSpPr>
          <p:cNvPr id="3" name="Content Placeholder 2"/>
          <p:cNvSpPr>
            <a:spLocks noGrp="1"/>
          </p:cNvSpPr>
          <p:nvPr>
            <p:ph idx="1"/>
          </p:nvPr>
        </p:nvSpPr>
        <p:spPr/>
        <p:txBody>
          <a:bodyPr>
            <a:noAutofit/>
          </a:bodyPr>
          <a:lstStyle/>
          <a:p>
            <a:r>
              <a:rPr lang="en-US" sz="1400" dirty="0"/>
              <a:t>Storage space management</a:t>
            </a:r>
          </a:p>
          <a:p>
            <a:pPr lvl="1"/>
            <a:r>
              <a:rPr lang="en-US" sz="1200" dirty="0"/>
              <a:t>Physical space allocation</a:t>
            </a:r>
          </a:p>
          <a:p>
            <a:pPr lvl="1"/>
            <a:r>
              <a:rPr lang="en-US" sz="1200" dirty="0"/>
              <a:t>Maximization of performance for anticipated access patterns</a:t>
            </a:r>
          </a:p>
          <a:p>
            <a:pPr lvl="2"/>
            <a:r>
              <a:rPr lang="en-US" sz="1100" dirty="0"/>
              <a:t>Contiguous blocks within HDD tracks</a:t>
            </a:r>
          </a:p>
          <a:p>
            <a:pPr lvl="2"/>
            <a:r>
              <a:rPr lang="en-US" sz="1100" dirty="0"/>
              <a:t>Adjacent tracks to minimize HDD head movement latency</a:t>
            </a:r>
          </a:p>
          <a:p>
            <a:pPr lvl="1"/>
            <a:r>
              <a:rPr lang="en-US" sz="1200" dirty="0"/>
              <a:t>Load leveling (SSDs)</a:t>
            </a:r>
          </a:p>
          <a:p>
            <a:pPr lvl="1"/>
            <a:r>
              <a:rPr lang="en-US" sz="1200" dirty="0"/>
              <a:t>Session management with optical disks</a:t>
            </a:r>
          </a:p>
          <a:p>
            <a:r>
              <a:rPr lang="en-US" sz="1400" dirty="0"/>
              <a:t>File system mounting</a:t>
            </a:r>
          </a:p>
          <a:p>
            <a:pPr lvl="1"/>
            <a:r>
              <a:rPr lang="en-US" sz="1200" dirty="0"/>
              <a:t>Import of namespaces on other devices</a:t>
            </a:r>
          </a:p>
          <a:p>
            <a:r>
              <a:rPr lang="en-US" sz="1400" dirty="0"/>
              <a:t>Special file support</a:t>
            </a:r>
          </a:p>
          <a:p>
            <a:pPr lvl="1"/>
            <a:r>
              <a:rPr lang="en-US" sz="1200" dirty="0"/>
              <a:t>Sockets, named pipes, raw devices</a:t>
            </a:r>
          </a:p>
          <a:p>
            <a:pPr lvl="1"/>
            <a:r>
              <a:rPr lang="en-US" sz="1200" dirty="0"/>
              <a:t>Additional functionality available via </a:t>
            </a:r>
            <a:r>
              <a:rPr lang="en-US" sz="1200" i="1" dirty="0" err="1"/>
              <a:t>fcntl</a:t>
            </a:r>
            <a:r>
              <a:rPr lang="en-US" sz="1200" dirty="0"/>
              <a:t> and </a:t>
            </a:r>
            <a:r>
              <a:rPr lang="en-US" sz="1200" i="1" dirty="0" err="1"/>
              <a:t>ioctl</a:t>
            </a:r>
            <a:r>
              <a:rPr lang="en-US" sz="1200" dirty="0"/>
              <a:t> interfaces</a:t>
            </a:r>
          </a:p>
          <a:p>
            <a:r>
              <a:rPr lang="en-US" sz="1400" dirty="0"/>
              <a:t>Fault handling</a:t>
            </a:r>
          </a:p>
          <a:p>
            <a:pPr lvl="1"/>
            <a:r>
              <a:rPr lang="en-US" sz="1200" dirty="0"/>
              <a:t>Preserves data integrity</a:t>
            </a:r>
          </a:p>
          <a:p>
            <a:pPr lvl="1"/>
            <a:r>
              <a:rPr lang="en-US" sz="1200" dirty="0"/>
              <a:t>Sources of faults and inconsistencies</a:t>
            </a:r>
          </a:p>
          <a:p>
            <a:pPr lvl="2"/>
            <a:r>
              <a:rPr lang="en-US" sz="1100" dirty="0"/>
              <a:t>Media errors</a:t>
            </a:r>
          </a:p>
          <a:p>
            <a:pPr lvl="2"/>
            <a:r>
              <a:rPr lang="en-US" sz="1100" dirty="0"/>
              <a:t>Device errors</a:t>
            </a:r>
          </a:p>
          <a:p>
            <a:pPr lvl="2"/>
            <a:r>
              <a:rPr lang="en-US" sz="1100" dirty="0"/>
              <a:t>I/O interface errors</a:t>
            </a:r>
          </a:p>
          <a:p>
            <a:pPr lvl="2"/>
            <a:r>
              <a:rPr lang="en-US" sz="1100" dirty="0"/>
              <a:t>Power fluctuations</a:t>
            </a:r>
          </a:p>
          <a:p>
            <a:pPr lvl="2"/>
            <a:r>
              <a:rPr lang="en-US" sz="1100" dirty="0"/>
              <a:t>State replication (e.g., file buffer cache in memory)</a:t>
            </a:r>
          </a:p>
        </p:txBody>
      </p:sp>
    </p:spTree>
    <p:extLst>
      <p:ext uri="{BB962C8B-B14F-4D97-AF65-F5344CB8AC3E}">
        <p14:creationId xmlns:p14="http://schemas.microsoft.com/office/powerpoint/2010/main" val="965496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File Systems</a:t>
            </a:r>
          </a:p>
        </p:txBody>
      </p:sp>
      <p:sp>
        <p:nvSpPr>
          <p:cNvPr id="3" name="Content Placeholder 2"/>
          <p:cNvSpPr>
            <a:spLocks noGrp="1"/>
          </p:cNvSpPr>
          <p:nvPr>
            <p:ph idx="1"/>
          </p:nvPr>
        </p:nvSpPr>
        <p:spPr/>
        <p:txBody>
          <a:bodyPr>
            <a:normAutofit fontScale="92500" lnSpcReduction="10000"/>
          </a:bodyPr>
          <a:lstStyle/>
          <a:p>
            <a:r>
              <a:rPr lang="en-US" dirty="0"/>
              <a:t>Optimized for storage medium</a:t>
            </a:r>
          </a:p>
          <a:p>
            <a:pPr lvl="1"/>
            <a:r>
              <a:rPr lang="en-US" dirty="0"/>
              <a:t>HDDs (</a:t>
            </a:r>
            <a:r>
              <a:rPr lang="en-US" dirty="0" err="1"/>
              <a:t>Extfs</a:t>
            </a:r>
            <a:r>
              <a:rPr lang="en-US" dirty="0"/>
              <a:t>, </a:t>
            </a:r>
            <a:r>
              <a:rPr lang="en-US" dirty="0" err="1"/>
              <a:t>Btrfs</a:t>
            </a:r>
            <a:r>
              <a:rPr lang="en-US" dirty="0"/>
              <a:t>, ZFS, JFS, XFS, HFS+, VFAT, NTFS, …)</a:t>
            </a:r>
          </a:p>
          <a:p>
            <a:pPr lvl="1"/>
            <a:r>
              <a:rPr lang="en-US" dirty="0"/>
              <a:t>SSDs (</a:t>
            </a:r>
            <a:r>
              <a:rPr lang="en-US" dirty="0" err="1"/>
              <a:t>ExtremeFFS</a:t>
            </a:r>
            <a:r>
              <a:rPr lang="en-US" dirty="0"/>
              <a:t>, </a:t>
            </a:r>
            <a:r>
              <a:rPr lang="en-US" dirty="0" err="1"/>
              <a:t>TrueFFS</a:t>
            </a:r>
            <a:r>
              <a:rPr lang="en-US" dirty="0"/>
              <a:t>, also: kernel extensions of common HDD file systems)</a:t>
            </a:r>
          </a:p>
          <a:p>
            <a:pPr lvl="1"/>
            <a:r>
              <a:rPr lang="en-US" dirty="0"/>
              <a:t>Flash memories (JFFS2, F2FS, UBIFS)</a:t>
            </a:r>
          </a:p>
          <a:p>
            <a:pPr lvl="1"/>
            <a:r>
              <a:rPr lang="en-US" dirty="0"/>
              <a:t>Optical storage (ISO 9660, UDF)</a:t>
            </a:r>
          </a:p>
          <a:p>
            <a:pPr lvl="1"/>
            <a:r>
              <a:rPr lang="en-US" dirty="0"/>
              <a:t>RAM “disks” (</a:t>
            </a:r>
            <a:r>
              <a:rPr lang="en-US" dirty="0" err="1"/>
              <a:t>ramfs</a:t>
            </a:r>
            <a:r>
              <a:rPr lang="en-US" dirty="0"/>
              <a:t>, </a:t>
            </a:r>
            <a:r>
              <a:rPr lang="en-US" dirty="0" err="1"/>
              <a:t>tmpfs</a:t>
            </a:r>
            <a:r>
              <a:rPr lang="en-US" dirty="0"/>
              <a:t>, …)</a:t>
            </a:r>
          </a:p>
          <a:p>
            <a:pPr lvl="1"/>
            <a:r>
              <a:rPr lang="en-US" dirty="0"/>
              <a:t>ROM (</a:t>
            </a:r>
            <a:r>
              <a:rPr lang="en-US" dirty="0" err="1"/>
              <a:t>CramFS</a:t>
            </a:r>
            <a:r>
              <a:rPr lang="en-US" dirty="0"/>
              <a:t>, </a:t>
            </a:r>
            <a:r>
              <a:rPr lang="en-US" dirty="0" err="1"/>
              <a:t>Romfs</a:t>
            </a:r>
            <a:r>
              <a:rPr lang="en-US" dirty="0"/>
              <a:t>, </a:t>
            </a:r>
            <a:r>
              <a:rPr lang="en-US" dirty="0" err="1"/>
              <a:t>SquashFS</a:t>
            </a:r>
            <a:r>
              <a:rPr lang="en-US" dirty="0"/>
              <a:t>)</a:t>
            </a:r>
          </a:p>
          <a:p>
            <a:r>
              <a:rPr lang="en-US" dirty="0"/>
              <a:t>Distributed (AFS, NFS, )</a:t>
            </a:r>
          </a:p>
          <a:p>
            <a:r>
              <a:rPr lang="en-US" dirty="0"/>
              <a:t>Parallel (PVFS2, </a:t>
            </a:r>
            <a:r>
              <a:rPr lang="en-US" dirty="0" err="1"/>
              <a:t>OrangeFS</a:t>
            </a:r>
            <a:r>
              <a:rPr lang="en-US" dirty="0"/>
              <a:t>, GPFS, </a:t>
            </a:r>
            <a:r>
              <a:rPr lang="en-US" dirty="0" err="1"/>
              <a:t>Lustre</a:t>
            </a:r>
            <a:r>
              <a:rPr lang="en-US" dirty="0"/>
              <a:t>, </a:t>
            </a:r>
            <a:r>
              <a:rPr lang="en-US" dirty="0" err="1"/>
              <a:t>PanFS</a:t>
            </a:r>
            <a:r>
              <a:rPr lang="en-US" dirty="0"/>
              <a:t>, …)</a:t>
            </a:r>
          </a:p>
          <a:p>
            <a:r>
              <a:rPr lang="en-US" dirty="0"/>
              <a:t>Pseudo-file systems (</a:t>
            </a:r>
            <a:r>
              <a:rPr lang="en-US" dirty="0" err="1"/>
              <a:t>procfs</a:t>
            </a:r>
            <a:r>
              <a:rPr lang="en-US" dirty="0"/>
              <a:t>, </a:t>
            </a:r>
            <a:r>
              <a:rPr lang="en-US" dirty="0" err="1"/>
              <a:t>sysfs</a:t>
            </a:r>
            <a:r>
              <a:rPr lang="en-US" dirty="0"/>
              <a:t>, </a:t>
            </a:r>
            <a:r>
              <a:rPr lang="en-US" dirty="0" err="1"/>
              <a:t>devfs</a:t>
            </a:r>
            <a:r>
              <a:rPr lang="en-US" dirty="0"/>
              <a:t>, </a:t>
            </a:r>
            <a:r>
              <a:rPr lang="en-US" dirty="0" err="1"/>
              <a:t>debugfs</a:t>
            </a:r>
            <a:r>
              <a:rPr lang="en-US" dirty="0"/>
              <a:t>)</a:t>
            </a:r>
          </a:p>
          <a:p>
            <a:r>
              <a:rPr lang="en-US" dirty="0"/>
              <a:t>Many others</a:t>
            </a:r>
          </a:p>
        </p:txBody>
      </p:sp>
    </p:spTree>
    <p:extLst>
      <p:ext uri="{BB962C8B-B14F-4D97-AF65-F5344CB8AC3E}">
        <p14:creationId xmlns:p14="http://schemas.microsoft.com/office/powerpoint/2010/main" val="2344964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File System Features of Interest</a:t>
            </a:r>
          </a:p>
        </p:txBody>
      </p:sp>
      <p:sp>
        <p:nvSpPr>
          <p:cNvPr id="3" name="Content Placeholder 2"/>
          <p:cNvSpPr>
            <a:spLocks noGrp="1"/>
          </p:cNvSpPr>
          <p:nvPr>
            <p:ph idx="1"/>
          </p:nvPr>
        </p:nvSpPr>
        <p:spPr>
          <a:xfrm>
            <a:off x="1981200" y="1600201"/>
            <a:ext cx="3962400" cy="4525963"/>
          </a:xfrm>
        </p:spPr>
        <p:txBody>
          <a:bodyPr>
            <a:noAutofit/>
          </a:bodyPr>
          <a:lstStyle/>
          <a:p>
            <a:r>
              <a:rPr lang="en-US" sz="1400" dirty="0"/>
              <a:t>Design limits</a:t>
            </a:r>
          </a:p>
          <a:p>
            <a:pPr lvl="1"/>
            <a:r>
              <a:rPr lang="en-US" sz="1200" dirty="0"/>
              <a:t>Maximum file size</a:t>
            </a:r>
          </a:p>
          <a:p>
            <a:pPr lvl="1"/>
            <a:r>
              <a:rPr lang="en-US" sz="1200" dirty="0"/>
              <a:t>Total number of files</a:t>
            </a:r>
          </a:p>
          <a:p>
            <a:pPr lvl="1"/>
            <a:r>
              <a:rPr lang="en-US" sz="1200" dirty="0"/>
              <a:t>Total number of directories</a:t>
            </a:r>
          </a:p>
          <a:p>
            <a:pPr lvl="1"/>
            <a:r>
              <a:rPr lang="en-US" sz="1200" dirty="0"/>
              <a:t>Total number of files per directory</a:t>
            </a:r>
          </a:p>
          <a:p>
            <a:pPr lvl="1"/>
            <a:r>
              <a:rPr lang="en-US" sz="1200" dirty="0"/>
              <a:t>Name and path length restrictions</a:t>
            </a:r>
          </a:p>
          <a:p>
            <a:r>
              <a:rPr lang="en-US" sz="1400" dirty="0"/>
              <a:t>In-memory caching of data and metadata</a:t>
            </a:r>
          </a:p>
          <a:p>
            <a:pPr lvl="1"/>
            <a:r>
              <a:rPr lang="en-US" sz="1200" dirty="0"/>
              <a:t>Write-back</a:t>
            </a:r>
          </a:p>
          <a:p>
            <a:pPr lvl="1"/>
            <a:r>
              <a:rPr lang="en-US" sz="1200" dirty="0"/>
              <a:t>Write-through</a:t>
            </a:r>
          </a:p>
          <a:p>
            <a:pPr lvl="1"/>
            <a:r>
              <a:rPr lang="en-US" sz="1200" dirty="0"/>
              <a:t>None</a:t>
            </a:r>
          </a:p>
          <a:p>
            <a:r>
              <a:rPr lang="en-US" sz="1400" dirty="0"/>
              <a:t>Integrity mechanisms</a:t>
            </a:r>
          </a:p>
          <a:p>
            <a:pPr lvl="1"/>
            <a:r>
              <a:rPr lang="en-US" sz="1200" dirty="0"/>
              <a:t>Journaling (metadata and/or block level)</a:t>
            </a:r>
          </a:p>
          <a:p>
            <a:pPr lvl="1"/>
            <a:r>
              <a:rPr lang="en-US" sz="1200" dirty="0"/>
              <a:t>Parity based mechanisms</a:t>
            </a:r>
          </a:p>
          <a:p>
            <a:r>
              <a:rPr lang="en-US" sz="1400" dirty="0"/>
              <a:t>Storage and performance optimizations</a:t>
            </a:r>
          </a:p>
          <a:p>
            <a:pPr lvl="1"/>
            <a:r>
              <a:rPr lang="en-US" sz="1200" dirty="0"/>
              <a:t>Log-structured (fast writes)</a:t>
            </a:r>
          </a:p>
          <a:p>
            <a:pPr lvl="1"/>
            <a:r>
              <a:rPr lang="en-US" sz="1200" dirty="0"/>
              <a:t>Copy-on-write</a:t>
            </a:r>
          </a:p>
          <a:p>
            <a:pPr lvl="1"/>
            <a:r>
              <a:rPr lang="en-US" sz="1200" dirty="0"/>
              <a:t>Extent support</a:t>
            </a:r>
          </a:p>
          <a:p>
            <a:pPr lvl="1"/>
            <a:r>
              <a:rPr lang="en-US" sz="1200" dirty="0"/>
              <a:t>Sparse file support</a:t>
            </a:r>
          </a:p>
          <a:p>
            <a:pPr lvl="1"/>
            <a:r>
              <a:rPr lang="en-US" sz="1200" dirty="0"/>
              <a:t>Variable block size</a:t>
            </a:r>
          </a:p>
          <a:p>
            <a:pPr lvl="1"/>
            <a:r>
              <a:rPr lang="en-US" sz="1200" dirty="0"/>
              <a:t>Tail merging</a:t>
            </a:r>
          </a:p>
          <a:p>
            <a:pPr lvl="1"/>
            <a:r>
              <a:rPr lang="en-US" sz="1200" dirty="0"/>
              <a:t>Execute-in-place</a:t>
            </a:r>
          </a:p>
        </p:txBody>
      </p:sp>
      <p:sp>
        <p:nvSpPr>
          <p:cNvPr id="4" name="Content Placeholder 2"/>
          <p:cNvSpPr txBox="1">
            <a:spLocks/>
          </p:cNvSpPr>
          <p:nvPr/>
        </p:nvSpPr>
        <p:spPr>
          <a:xfrm>
            <a:off x="6172200" y="1600201"/>
            <a:ext cx="39624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400" dirty="0"/>
              <a:t>Volume resizing</a:t>
            </a:r>
          </a:p>
          <a:p>
            <a:pPr lvl="1"/>
            <a:r>
              <a:rPr lang="en-US" sz="1200" dirty="0"/>
              <a:t>Growing and shrinking</a:t>
            </a:r>
          </a:p>
          <a:p>
            <a:pPr lvl="1"/>
            <a:r>
              <a:rPr lang="en-US" sz="1200" dirty="0"/>
              <a:t>On- vs. off-line</a:t>
            </a:r>
          </a:p>
          <a:p>
            <a:r>
              <a:rPr lang="en-US" sz="1400" dirty="0"/>
              <a:t>Access rights</a:t>
            </a:r>
          </a:p>
          <a:p>
            <a:pPr lvl="1"/>
            <a:r>
              <a:rPr lang="en-US" sz="1050" dirty="0"/>
              <a:t>Unix-like</a:t>
            </a:r>
          </a:p>
          <a:p>
            <a:pPr lvl="1"/>
            <a:r>
              <a:rPr lang="en-US" sz="1050" dirty="0"/>
              <a:t>ACL</a:t>
            </a:r>
          </a:p>
          <a:p>
            <a:pPr lvl="1"/>
            <a:r>
              <a:rPr lang="en-US" sz="1050" dirty="0"/>
              <a:t>Capability based</a:t>
            </a:r>
          </a:p>
          <a:p>
            <a:r>
              <a:rPr lang="en-US" sz="1400" dirty="0"/>
              <a:t>Transparent data compression</a:t>
            </a:r>
          </a:p>
          <a:p>
            <a:r>
              <a:rPr lang="en-US" sz="1400" dirty="0"/>
              <a:t>Data de-duplication</a:t>
            </a:r>
          </a:p>
          <a:p>
            <a:r>
              <a:rPr lang="en-US" sz="1400" dirty="0"/>
              <a:t>Data encryption</a:t>
            </a:r>
          </a:p>
          <a:p>
            <a:pPr lvl="1"/>
            <a:r>
              <a:rPr lang="en-US" sz="1200" dirty="0"/>
              <a:t>Partition/volume-wide</a:t>
            </a:r>
          </a:p>
          <a:p>
            <a:pPr lvl="1"/>
            <a:r>
              <a:rPr lang="en-US" sz="1200" dirty="0"/>
              <a:t>Per file</a:t>
            </a:r>
          </a:p>
          <a:p>
            <a:r>
              <a:rPr lang="en-US" sz="1400" dirty="0"/>
              <a:t>Distributed operation</a:t>
            </a:r>
          </a:p>
          <a:p>
            <a:pPr lvl="1"/>
            <a:r>
              <a:rPr lang="en-US" sz="1200" dirty="0"/>
              <a:t>Distributed storage servers</a:t>
            </a:r>
          </a:p>
          <a:p>
            <a:pPr lvl="1"/>
            <a:r>
              <a:rPr lang="en-US" sz="1200" dirty="0"/>
              <a:t>Distributed client support</a:t>
            </a:r>
          </a:p>
          <a:p>
            <a:pPr lvl="1"/>
            <a:r>
              <a:rPr lang="en-US" sz="1200" dirty="0"/>
              <a:t>Concurrent access to shared data</a:t>
            </a:r>
          </a:p>
          <a:p>
            <a:pPr lvl="1"/>
            <a:r>
              <a:rPr lang="en-US" sz="1200" dirty="0"/>
              <a:t>Network type and protocol support</a:t>
            </a:r>
          </a:p>
          <a:p>
            <a:r>
              <a:rPr lang="en-US" sz="1400" dirty="0"/>
              <a:t>Availability for specific platform and OS</a:t>
            </a:r>
          </a:p>
          <a:p>
            <a:pPr marL="0" indent="0">
              <a:buNone/>
            </a:pPr>
            <a:endParaRPr lang="en-US" sz="1400" dirty="0"/>
          </a:p>
        </p:txBody>
      </p:sp>
    </p:spTree>
    <p:extLst>
      <p:ext uri="{BB962C8B-B14F-4D97-AF65-F5344CB8AC3E}">
        <p14:creationId xmlns:p14="http://schemas.microsoft.com/office/powerpoint/2010/main" val="1284490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POSIX File Access Interface</a:t>
            </a:r>
          </a:p>
        </p:txBody>
      </p:sp>
      <p:sp>
        <p:nvSpPr>
          <p:cNvPr id="3" name="Content Placeholder 2"/>
          <p:cNvSpPr>
            <a:spLocks noGrp="1"/>
          </p:cNvSpPr>
          <p:nvPr>
            <p:ph idx="1"/>
          </p:nvPr>
        </p:nvSpPr>
        <p:spPr/>
        <p:txBody>
          <a:bodyPr>
            <a:normAutofit fontScale="70000" lnSpcReduction="20000"/>
          </a:bodyPr>
          <a:lstStyle/>
          <a:p>
            <a:r>
              <a:rPr lang="en-US" dirty="0"/>
              <a:t>“Portable Operating System Interface”</a:t>
            </a:r>
          </a:p>
          <a:p>
            <a:r>
              <a:rPr lang="en-US" dirty="0"/>
              <a:t>IEEE standard 1003.1 (originated in 1988)</a:t>
            </a:r>
          </a:p>
          <a:p>
            <a:r>
              <a:rPr lang="en-US" dirty="0"/>
              <a:t>File and directory API a part of specification</a:t>
            </a:r>
          </a:p>
          <a:p>
            <a:r>
              <a:rPr lang="en-US" dirty="0"/>
              <a:t>Two flavors</a:t>
            </a:r>
          </a:p>
          <a:p>
            <a:pPr lvl="1"/>
            <a:r>
              <a:rPr lang="en-US" dirty="0"/>
              <a:t>System call based</a:t>
            </a:r>
          </a:p>
          <a:p>
            <a:pPr lvl="2"/>
            <a:r>
              <a:rPr lang="en-US" dirty="0"/>
              <a:t>Higher overhead due to crossing into kernel space</a:t>
            </a:r>
          </a:p>
          <a:p>
            <a:pPr lvl="2"/>
            <a:r>
              <a:rPr lang="en-US" dirty="0"/>
              <a:t>Poor performance when many calls reading or writing small amounts of data are issued</a:t>
            </a:r>
          </a:p>
          <a:p>
            <a:pPr lvl="2"/>
            <a:r>
              <a:rPr lang="en-US" dirty="0"/>
              <a:t>Uses integer descriptors to identify open files</a:t>
            </a:r>
          </a:p>
          <a:p>
            <a:pPr lvl="1"/>
            <a:r>
              <a:rPr lang="en-US" dirty="0"/>
              <a:t>Streaming (buffered) I/O</a:t>
            </a:r>
          </a:p>
          <a:p>
            <a:pPr lvl="2"/>
            <a:r>
              <a:rPr lang="en-US" dirty="0"/>
              <a:t>Library based with OS backend</a:t>
            </a:r>
          </a:p>
          <a:p>
            <a:pPr lvl="2"/>
            <a:r>
              <a:rPr lang="en-US" dirty="0"/>
              <a:t>Transparent data buffers in application space used to limit the number of system calls</a:t>
            </a:r>
          </a:p>
          <a:p>
            <a:pPr lvl="2"/>
            <a:r>
              <a:rPr lang="en-US" dirty="0"/>
              <a:t>Uses pointer to FILE structure to describe an open file</a:t>
            </a:r>
          </a:p>
          <a:p>
            <a:pPr lvl="2"/>
            <a:r>
              <a:rPr lang="en-US" dirty="0"/>
              <a:t>More portable as a part of ISO/IEC C language standard</a:t>
            </a:r>
          </a:p>
          <a:p>
            <a:pPr lvl="2"/>
            <a:r>
              <a:rPr lang="en-US" dirty="0"/>
              <a:t>Function names typically begin with “f”</a:t>
            </a:r>
          </a:p>
          <a:p>
            <a:r>
              <a:rPr lang="en-US" dirty="0"/>
              <a:t>Both APIs maintain an implicit file offset (or “pointer”) specifying the location in file at which the operation is performed</a:t>
            </a:r>
          </a:p>
        </p:txBody>
      </p:sp>
    </p:spTree>
    <p:extLst>
      <p:ext uri="{BB962C8B-B14F-4D97-AF65-F5344CB8AC3E}">
        <p14:creationId xmlns:p14="http://schemas.microsoft.com/office/powerpoint/2010/main" val="23423736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Open and Close</a:t>
            </a:r>
          </a:p>
        </p:txBody>
      </p:sp>
      <p:sp>
        <p:nvSpPr>
          <p:cNvPr id="3" name="Content Placeholder 2"/>
          <p:cNvSpPr>
            <a:spLocks noGrp="1"/>
          </p:cNvSpPr>
          <p:nvPr>
            <p:ph idx="1"/>
          </p:nvPr>
        </p:nvSpPr>
        <p:spPr/>
        <p:txBody>
          <a:bodyPr>
            <a:noAutofit/>
          </a:bodyPr>
          <a:lstStyle/>
          <a:p>
            <a:r>
              <a:rPr lang="en-US" sz="1200" dirty="0"/>
              <a:t>System calls</a:t>
            </a:r>
          </a:p>
          <a:p>
            <a:pPr marL="457200" lvl="1" indent="0">
              <a:buNone/>
            </a:pPr>
            <a:r>
              <a:rPr lang="en-US" sz="1100" dirty="0">
                <a:latin typeface="Consolas" panose="020B0609020204030204" pitchFamily="49" charset="0"/>
                <a:cs typeface="Consolas" panose="020B0609020204030204" pitchFamily="49" charset="0"/>
              </a:rPr>
              <a:t>#include &lt;sys/</a:t>
            </a:r>
            <a:r>
              <a:rPr lang="en-US" sz="1100" dirty="0" err="1">
                <a:latin typeface="Consolas" panose="020B0609020204030204" pitchFamily="49" charset="0"/>
                <a:cs typeface="Consolas" panose="020B0609020204030204" pitchFamily="49" charset="0"/>
              </a:rPr>
              <a:t>stat.h</a:t>
            </a:r>
            <a:r>
              <a:rPr lang="en-US" sz="1100" dirty="0">
                <a:latin typeface="Consolas" panose="020B0609020204030204" pitchFamily="49" charset="0"/>
                <a:cs typeface="Consolas" panose="020B0609020204030204" pitchFamily="49" charset="0"/>
              </a:rPr>
              <a:t>&gt;</a:t>
            </a:r>
          </a:p>
          <a:p>
            <a:pPr marL="457200" lvl="1" indent="0">
              <a:buNone/>
            </a:pPr>
            <a:r>
              <a:rPr lang="en-US" sz="1100" dirty="0">
                <a:latin typeface="Consolas" panose="020B0609020204030204" pitchFamily="49" charset="0"/>
                <a:cs typeface="Consolas" panose="020B0609020204030204" pitchFamily="49" charset="0"/>
              </a:rPr>
              <a:t>#include &lt;</a:t>
            </a:r>
            <a:r>
              <a:rPr lang="en-US" sz="1100" dirty="0" err="1">
                <a:latin typeface="Consolas" panose="020B0609020204030204" pitchFamily="49" charset="0"/>
                <a:cs typeface="Consolas" panose="020B0609020204030204" pitchFamily="49" charset="0"/>
              </a:rPr>
              <a:t>fcntl.h</a:t>
            </a:r>
            <a:r>
              <a:rPr lang="en-US" sz="1100" dirty="0">
                <a:latin typeface="Consolas" panose="020B0609020204030204" pitchFamily="49" charset="0"/>
                <a:cs typeface="Consolas" panose="020B0609020204030204" pitchFamily="49" charset="0"/>
              </a:rPr>
              <a:t>&gt;</a:t>
            </a:r>
          </a:p>
          <a:p>
            <a:pPr marL="457200" lvl="1" indent="0">
              <a:buNone/>
            </a:pPr>
            <a:r>
              <a:rPr lang="en-US" sz="1100" dirty="0" err="1">
                <a:latin typeface="Consolas" panose="020B0609020204030204" pitchFamily="49" charset="0"/>
                <a:cs typeface="Consolas" panose="020B0609020204030204" pitchFamily="49" charset="0"/>
              </a:rPr>
              <a:t>int</a:t>
            </a:r>
            <a:r>
              <a:rPr lang="en-US" sz="1100" dirty="0">
                <a:latin typeface="Consolas" panose="020B0609020204030204" pitchFamily="49" charset="0"/>
                <a:cs typeface="Consolas" panose="020B0609020204030204" pitchFamily="49" charset="0"/>
              </a:rPr>
              <a:t> open(</a:t>
            </a:r>
            <a:r>
              <a:rPr lang="en-US" sz="1100" dirty="0" err="1">
                <a:latin typeface="Consolas" panose="020B0609020204030204" pitchFamily="49" charset="0"/>
                <a:cs typeface="Consolas" panose="020B0609020204030204" pitchFamily="49" charset="0"/>
              </a:rPr>
              <a:t>const</a:t>
            </a:r>
            <a:r>
              <a:rPr lang="en-US" sz="1100" dirty="0">
                <a:latin typeface="Consolas" panose="020B0609020204030204" pitchFamily="49" charset="0"/>
                <a:cs typeface="Consolas" panose="020B0609020204030204" pitchFamily="49" charset="0"/>
              </a:rPr>
              <a:t> char *path, </a:t>
            </a:r>
            <a:r>
              <a:rPr lang="en-US" sz="1100" dirty="0" err="1">
                <a:latin typeface="Consolas" panose="020B0609020204030204" pitchFamily="49" charset="0"/>
                <a:cs typeface="Consolas" panose="020B0609020204030204" pitchFamily="49" charset="0"/>
              </a:rPr>
              <a:t>int</a:t>
            </a:r>
            <a:r>
              <a:rPr lang="en-US" sz="1100" dirty="0">
                <a:latin typeface="Consolas" panose="020B0609020204030204" pitchFamily="49" charset="0"/>
                <a:cs typeface="Consolas" panose="020B0609020204030204" pitchFamily="49" charset="0"/>
              </a:rPr>
              <a:t> flags, …);</a:t>
            </a:r>
          </a:p>
          <a:p>
            <a:pPr marL="457200" lvl="1" indent="0">
              <a:spcBef>
                <a:spcPts val="600"/>
              </a:spcBef>
              <a:buNone/>
            </a:pPr>
            <a:r>
              <a:rPr lang="en-US" sz="1100" dirty="0"/>
              <a:t>Opens a file in desired access mode returning its descriptor or -1 on error. </a:t>
            </a:r>
            <a:r>
              <a:rPr lang="en-US" sz="1100" i="1" dirty="0"/>
              <a:t>flags</a:t>
            </a:r>
            <a:r>
              <a:rPr lang="en-US" sz="1100" dirty="0"/>
              <a:t> include or-</a:t>
            </a:r>
            <a:r>
              <a:rPr lang="en-US" sz="1100" dirty="0" err="1"/>
              <a:t>ed</a:t>
            </a:r>
            <a:r>
              <a:rPr lang="en-US" sz="1100" dirty="0"/>
              <a:t> combination of O_RDONLY, O_WRONLY, O_RDWR, O_APPEND, O_CREAT, O_EXCL, O_TRUNC. The optional third argument specifies access mode if the file creation (O_CREAT) is requested.</a:t>
            </a:r>
          </a:p>
          <a:p>
            <a:pPr marL="457200" lvl="1" indent="0">
              <a:buNone/>
            </a:pPr>
            <a:endParaRPr lang="en-US" sz="1100" dirty="0"/>
          </a:p>
          <a:p>
            <a:pPr marL="457200" lvl="1" indent="0">
              <a:buNone/>
            </a:pPr>
            <a:r>
              <a:rPr lang="en-US" sz="1100" dirty="0">
                <a:latin typeface="Consolas" panose="020B0609020204030204" pitchFamily="49" charset="0"/>
                <a:cs typeface="Consolas" panose="020B0609020204030204" pitchFamily="49" charset="0"/>
              </a:rPr>
              <a:t>#include &lt;</a:t>
            </a:r>
            <a:r>
              <a:rPr lang="en-US" sz="1100" dirty="0" err="1">
                <a:latin typeface="Consolas" panose="020B0609020204030204" pitchFamily="49" charset="0"/>
                <a:cs typeface="Consolas" panose="020B0609020204030204" pitchFamily="49" charset="0"/>
              </a:rPr>
              <a:t>unistd.h</a:t>
            </a:r>
            <a:r>
              <a:rPr lang="en-US" sz="1100" dirty="0">
                <a:latin typeface="Consolas" panose="020B0609020204030204" pitchFamily="49" charset="0"/>
                <a:cs typeface="Consolas" panose="020B0609020204030204" pitchFamily="49" charset="0"/>
              </a:rPr>
              <a:t>&gt;</a:t>
            </a:r>
          </a:p>
          <a:p>
            <a:pPr marL="457200" lvl="1" indent="0">
              <a:buNone/>
            </a:pPr>
            <a:r>
              <a:rPr lang="en-US" sz="1100" dirty="0" err="1">
                <a:latin typeface="Consolas" panose="020B0609020204030204" pitchFamily="49" charset="0"/>
                <a:cs typeface="Consolas" panose="020B0609020204030204" pitchFamily="49" charset="0"/>
              </a:rPr>
              <a:t>int</a:t>
            </a:r>
            <a:r>
              <a:rPr lang="en-US" sz="1100" dirty="0">
                <a:latin typeface="Consolas" panose="020B0609020204030204" pitchFamily="49" charset="0"/>
                <a:cs typeface="Consolas" panose="020B0609020204030204" pitchFamily="49" charset="0"/>
              </a:rPr>
              <a:t> close(</a:t>
            </a:r>
            <a:r>
              <a:rPr lang="en-US" sz="1100" dirty="0" err="1">
                <a:latin typeface="Consolas" panose="020B0609020204030204" pitchFamily="49" charset="0"/>
                <a:cs typeface="Consolas" panose="020B0609020204030204" pitchFamily="49" charset="0"/>
              </a:rPr>
              <a:t>int</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fd</a:t>
            </a:r>
            <a:r>
              <a:rPr lang="en-US" sz="1100" dirty="0">
                <a:latin typeface="Consolas" panose="020B0609020204030204" pitchFamily="49" charset="0"/>
                <a:cs typeface="Consolas" panose="020B0609020204030204" pitchFamily="49" charset="0"/>
              </a:rPr>
              <a:t>);</a:t>
            </a:r>
          </a:p>
          <a:p>
            <a:pPr marL="457200" lvl="1" indent="0">
              <a:spcBef>
                <a:spcPts val="600"/>
              </a:spcBef>
              <a:buNone/>
            </a:pPr>
            <a:r>
              <a:rPr lang="en-US" sz="1100" dirty="0">
                <a:cs typeface="Consolas" panose="020B0609020204030204" pitchFamily="49" charset="0"/>
              </a:rPr>
              <a:t>Closes an opened file returning zero on success or -1 on error.</a:t>
            </a:r>
          </a:p>
          <a:p>
            <a:pPr marL="457200" lvl="1" indent="0">
              <a:buNone/>
            </a:pPr>
            <a:endParaRPr lang="en-US" sz="1100" dirty="0"/>
          </a:p>
          <a:p>
            <a:r>
              <a:rPr lang="en-US" sz="1200" dirty="0"/>
              <a:t>Streaming I/O</a:t>
            </a:r>
          </a:p>
          <a:p>
            <a:pPr marL="457200" lvl="1" indent="0">
              <a:buNone/>
            </a:pPr>
            <a:r>
              <a:rPr lang="en-US" sz="1100" dirty="0">
                <a:latin typeface="Consolas" panose="020B0609020204030204" pitchFamily="49" charset="0"/>
                <a:cs typeface="Consolas" panose="020B0609020204030204" pitchFamily="49" charset="0"/>
              </a:rPr>
              <a:t>#include &lt;</a:t>
            </a:r>
            <a:r>
              <a:rPr lang="en-US" sz="1100" dirty="0" err="1">
                <a:latin typeface="Consolas" panose="020B0609020204030204" pitchFamily="49" charset="0"/>
                <a:cs typeface="Consolas" panose="020B0609020204030204" pitchFamily="49" charset="0"/>
              </a:rPr>
              <a:t>stdio.h</a:t>
            </a:r>
            <a:r>
              <a:rPr lang="en-US" sz="1100" dirty="0">
                <a:latin typeface="Consolas" panose="020B0609020204030204" pitchFamily="49" charset="0"/>
                <a:cs typeface="Consolas" panose="020B0609020204030204" pitchFamily="49" charset="0"/>
              </a:rPr>
              <a:t>&gt;</a:t>
            </a:r>
          </a:p>
          <a:p>
            <a:pPr marL="457200" lvl="1" indent="0">
              <a:buNone/>
            </a:pPr>
            <a:r>
              <a:rPr lang="en-US" sz="1100" dirty="0">
                <a:latin typeface="Consolas" panose="020B0609020204030204" pitchFamily="49" charset="0"/>
                <a:cs typeface="Consolas" panose="020B0609020204030204" pitchFamily="49" charset="0"/>
              </a:rPr>
              <a:t>FILE *</a:t>
            </a:r>
            <a:r>
              <a:rPr lang="en-US" sz="1100" dirty="0" err="1">
                <a:latin typeface="Consolas" panose="020B0609020204030204" pitchFamily="49" charset="0"/>
                <a:cs typeface="Consolas" panose="020B0609020204030204" pitchFamily="49" charset="0"/>
              </a:rPr>
              <a:t>fopen</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const</a:t>
            </a:r>
            <a:r>
              <a:rPr lang="en-US" sz="1100" dirty="0">
                <a:latin typeface="Consolas" panose="020B0609020204030204" pitchFamily="49" charset="0"/>
                <a:cs typeface="Consolas" panose="020B0609020204030204" pitchFamily="49" charset="0"/>
              </a:rPr>
              <a:t> char *restrict path, </a:t>
            </a:r>
            <a:r>
              <a:rPr lang="en-US" sz="1100" dirty="0" err="1">
                <a:latin typeface="Consolas" panose="020B0609020204030204" pitchFamily="49" charset="0"/>
                <a:cs typeface="Consolas" panose="020B0609020204030204" pitchFamily="49" charset="0"/>
              </a:rPr>
              <a:t>const</a:t>
            </a:r>
            <a:r>
              <a:rPr lang="en-US" sz="1100" dirty="0">
                <a:latin typeface="Consolas" panose="020B0609020204030204" pitchFamily="49" charset="0"/>
                <a:cs typeface="Consolas" panose="020B0609020204030204" pitchFamily="49" charset="0"/>
              </a:rPr>
              <a:t> char *restrict mode);</a:t>
            </a:r>
          </a:p>
          <a:p>
            <a:pPr marL="457200" lvl="1" indent="0">
              <a:spcBef>
                <a:spcPts val="600"/>
              </a:spcBef>
              <a:buNone/>
            </a:pPr>
            <a:r>
              <a:rPr lang="en-US" sz="1100" dirty="0"/>
              <a:t>Opens a stream in accordance with </a:t>
            </a:r>
            <a:r>
              <a:rPr lang="en-US" sz="1100" i="1" dirty="0"/>
              <a:t>mode</a:t>
            </a:r>
            <a:r>
              <a:rPr lang="en-US" sz="1100" dirty="0"/>
              <a:t> parameter returning a pointer to FILE structure on success (or a NULL pointer otherwise). </a:t>
            </a:r>
            <a:r>
              <a:rPr lang="en-US" sz="1100" i="1" dirty="0"/>
              <a:t>mode</a:t>
            </a:r>
            <a:r>
              <a:rPr lang="en-US" sz="1100" dirty="0"/>
              <a:t> is either “r”, “w”, or “a” for read access, write access with initial truncation to zero length or append (write at the end of file), respectively. The mode character may be optionally followed by “+” to enable update mode (reading and writing in any order); for “a+” reading is initially performed at the start of the file while write appends to the end of the file.</a:t>
            </a:r>
          </a:p>
          <a:p>
            <a:pPr marL="457200" lvl="1" indent="0">
              <a:buNone/>
            </a:pPr>
            <a:endParaRPr lang="en-US" sz="1100" dirty="0"/>
          </a:p>
          <a:p>
            <a:pPr marL="457200" lvl="1" indent="0">
              <a:buNone/>
            </a:pPr>
            <a:r>
              <a:rPr lang="en-US" sz="1100" dirty="0" err="1">
                <a:latin typeface="Consolas" panose="020B0609020204030204" pitchFamily="49" charset="0"/>
                <a:cs typeface="Consolas" panose="020B0609020204030204" pitchFamily="49" charset="0"/>
              </a:rPr>
              <a:t>int</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fclose</a:t>
            </a:r>
            <a:r>
              <a:rPr lang="en-US" sz="1100" dirty="0">
                <a:latin typeface="Consolas" panose="020B0609020204030204" pitchFamily="49" charset="0"/>
                <a:cs typeface="Consolas" panose="020B0609020204030204" pitchFamily="49" charset="0"/>
              </a:rPr>
              <a:t>(FILE *stream);</a:t>
            </a:r>
          </a:p>
          <a:p>
            <a:pPr marL="457200" lvl="1" indent="0">
              <a:spcBef>
                <a:spcPts val="600"/>
              </a:spcBef>
              <a:buNone/>
            </a:pPr>
            <a:r>
              <a:rPr lang="en-US" sz="1100" dirty="0">
                <a:cs typeface="Consolas" panose="020B0609020204030204" pitchFamily="49" charset="0"/>
              </a:rPr>
              <a:t>Closes </a:t>
            </a:r>
            <a:r>
              <a:rPr lang="en-US" sz="1100" i="1" dirty="0">
                <a:cs typeface="Consolas" panose="020B0609020204030204" pitchFamily="49" charset="0"/>
              </a:rPr>
              <a:t>stream</a:t>
            </a:r>
            <a:r>
              <a:rPr lang="en-US" sz="1100" dirty="0">
                <a:cs typeface="Consolas" panose="020B0609020204030204" pitchFamily="49" charset="0"/>
              </a:rPr>
              <a:t> returning zero on success or EOF is an error has occurred.</a:t>
            </a:r>
          </a:p>
        </p:txBody>
      </p:sp>
    </p:spTree>
    <p:extLst>
      <p:ext uri="{BB962C8B-B14F-4D97-AF65-F5344CB8AC3E}">
        <p14:creationId xmlns:p14="http://schemas.microsoft.com/office/powerpoint/2010/main" val="3386027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Read and Write</a:t>
            </a:r>
          </a:p>
        </p:txBody>
      </p:sp>
      <p:sp>
        <p:nvSpPr>
          <p:cNvPr id="3" name="Content Placeholder 2"/>
          <p:cNvSpPr>
            <a:spLocks noGrp="1"/>
          </p:cNvSpPr>
          <p:nvPr>
            <p:ph idx="1"/>
          </p:nvPr>
        </p:nvSpPr>
        <p:spPr/>
        <p:txBody>
          <a:bodyPr>
            <a:normAutofit fontScale="70000" lnSpcReduction="20000"/>
          </a:bodyPr>
          <a:lstStyle/>
          <a:p>
            <a:r>
              <a:rPr lang="en-US" dirty="0"/>
              <a:t>System calls</a:t>
            </a:r>
          </a:p>
          <a:p>
            <a:pPr marL="457200" lvl="1" indent="0">
              <a:buNone/>
            </a:pPr>
            <a:r>
              <a:rPr lang="en-US" dirty="0">
                <a:latin typeface="Consolas" panose="020B0609020204030204" pitchFamily="49" charset="0"/>
                <a:cs typeface="Consolas" panose="020B0609020204030204" pitchFamily="49" charset="0"/>
              </a:rPr>
              <a:t>#include &lt;</a:t>
            </a:r>
            <a:r>
              <a:rPr lang="en-US" dirty="0" err="1">
                <a:latin typeface="Consolas" panose="020B0609020204030204" pitchFamily="49" charset="0"/>
                <a:cs typeface="Consolas" panose="020B0609020204030204" pitchFamily="49" charset="0"/>
              </a:rPr>
              <a:t>unistd.h</a:t>
            </a:r>
            <a:r>
              <a:rPr lang="en-US" dirty="0">
                <a:latin typeface="Consolas" panose="020B0609020204030204" pitchFamily="49" charset="0"/>
                <a:cs typeface="Consolas" panose="020B0609020204030204" pitchFamily="49" charset="0"/>
              </a:rPr>
              <a:t>&gt;</a:t>
            </a:r>
          </a:p>
          <a:p>
            <a:pPr marL="457200" lvl="1" indent="0">
              <a:buNone/>
            </a:pPr>
            <a:r>
              <a:rPr lang="en-US" dirty="0" err="1">
                <a:latin typeface="Consolas" panose="020B0609020204030204" pitchFamily="49" charset="0"/>
                <a:cs typeface="Consolas" panose="020B0609020204030204" pitchFamily="49" charset="0"/>
              </a:rPr>
              <a:t>ssize_t</a:t>
            </a:r>
            <a:r>
              <a:rPr lang="en-US" dirty="0">
                <a:latin typeface="Consolas" panose="020B0609020204030204" pitchFamily="49" charset="0"/>
                <a:cs typeface="Consolas" panose="020B0609020204030204" pitchFamily="49" charset="0"/>
              </a:rPr>
              <a:t> read(</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fd</a:t>
            </a:r>
            <a:r>
              <a:rPr lang="en-US" dirty="0">
                <a:latin typeface="Consolas" panose="020B0609020204030204" pitchFamily="49" charset="0"/>
                <a:cs typeface="Consolas" panose="020B0609020204030204" pitchFamily="49" charset="0"/>
              </a:rPr>
              <a:t>, void *</a:t>
            </a:r>
            <a:r>
              <a:rPr lang="en-US" dirty="0" err="1">
                <a:latin typeface="Consolas" panose="020B0609020204030204" pitchFamily="49" charset="0"/>
                <a:cs typeface="Consolas" panose="020B0609020204030204" pitchFamily="49" charset="0"/>
              </a:rPr>
              <a:t>buf</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size_t</a:t>
            </a:r>
            <a:r>
              <a:rPr lang="en-US" dirty="0">
                <a:latin typeface="Consolas" panose="020B0609020204030204" pitchFamily="49" charset="0"/>
                <a:cs typeface="Consolas" panose="020B0609020204030204" pitchFamily="49" charset="0"/>
              </a:rPr>
              <a:t> n);</a:t>
            </a:r>
          </a:p>
          <a:p>
            <a:pPr marL="457200" lvl="1" indent="0">
              <a:buNone/>
            </a:pPr>
            <a:r>
              <a:rPr lang="en-US" dirty="0" err="1">
                <a:latin typeface="Consolas" panose="020B0609020204030204" pitchFamily="49" charset="0"/>
                <a:cs typeface="Consolas" panose="020B0609020204030204" pitchFamily="49" charset="0"/>
              </a:rPr>
              <a:t>ssize_t</a:t>
            </a:r>
            <a:r>
              <a:rPr lang="en-US" dirty="0">
                <a:latin typeface="Consolas" panose="020B0609020204030204" pitchFamily="49" charset="0"/>
                <a:cs typeface="Consolas" panose="020B0609020204030204" pitchFamily="49" charset="0"/>
              </a:rPr>
              <a:t> write(</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fd</a:t>
            </a:r>
            <a:r>
              <a:rPr lang="en-US" dirty="0">
                <a:latin typeface="Consolas" panose="020B0609020204030204" pitchFamily="49" charset="0"/>
                <a:cs typeface="Consolas" panose="020B0609020204030204" pitchFamily="49" charset="0"/>
              </a:rPr>
              <a:t>, void *</a:t>
            </a:r>
            <a:r>
              <a:rPr lang="en-US" dirty="0" err="1">
                <a:latin typeface="Consolas" panose="020B0609020204030204" pitchFamily="49" charset="0"/>
                <a:cs typeface="Consolas" panose="020B0609020204030204" pitchFamily="49" charset="0"/>
              </a:rPr>
              <a:t>buf</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size_t</a:t>
            </a:r>
            <a:r>
              <a:rPr lang="en-US" dirty="0">
                <a:latin typeface="Consolas" panose="020B0609020204030204" pitchFamily="49" charset="0"/>
                <a:cs typeface="Consolas" panose="020B0609020204030204" pitchFamily="49" charset="0"/>
              </a:rPr>
              <a:t> n);</a:t>
            </a:r>
          </a:p>
          <a:p>
            <a:pPr marL="457200" lvl="1" indent="0">
              <a:spcBef>
                <a:spcPts val="600"/>
              </a:spcBef>
              <a:buNone/>
            </a:pPr>
            <a:r>
              <a:rPr lang="en-US" dirty="0"/>
              <a:t>The </a:t>
            </a:r>
            <a:r>
              <a:rPr lang="en-US" i="1" dirty="0"/>
              <a:t>read</a:t>
            </a:r>
            <a:r>
              <a:rPr lang="en-US" dirty="0"/>
              <a:t> call copies </a:t>
            </a:r>
            <a:r>
              <a:rPr lang="en-US" i="1" dirty="0"/>
              <a:t>n</a:t>
            </a:r>
            <a:r>
              <a:rPr lang="en-US" dirty="0"/>
              <a:t> bytes from file identified  by descriptor </a:t>
            </a:r>
            <a:r>
              <a:rPr lang="en-US" i="1" dirty="0" err="1"/>
              <a:t>fd</a:t>
            </a:r>
            <a:r>
              <a:rPr lang="en-US" dirty="0"/>
              <a:t> to buffer </a:t>
            </a:r>
            <a:r>
              <a:rPr lang="en-US" i="1" dirty="0" err="1"/>
              <a:t>buf</a:t>
            </a:r>
            <a:r>
              <a:rPr lang="en-US" dirty="0"/>
              <a:t>. The </a:t>
            </a:r>
            <a:r>
              <a:rPr lang="en-US" i="1" dirty="0"/>
              <a:t>write</a:t>
            </a:r>
            <a:r>
              <a:rPr lang="en-US" dirty="0"/>
              <a:t> call writes the contents of </a:t>
            </a:r>
            <a:r>
              <a:rPr lang="en-US" i="1" dirty="0" err="1"/>
              <a:t>buf</a:t>
            </a:r>
            <a:r>
              <a:rPr lang="en-US" dirty="0"/>
              <a:t> to a file identified by </a:t>
            </a:r>
            <a:r>
              <a:rPr lang="en-US" i="1" dirty="0" err="1"/>
              <a:t>fd</a:t>
            </a:r>
            <a:r>
              <a:rPr lang="en-US" dirty="0"/>
              <a:t>. Both return the number of bytes transferred or a negative number if an error occurred. The implicit file offset is updated by the number of bytes transferred.</a:t>
            </a:r>
          </a:p>
          <a:p>
            <a:pPr marL="457200" lvl="1" indent="0">
              <a:buNone/>
            </a:pPr>
            <a:endParaRPr lang="en-US" dirty="0"/>
          </a:p>
          <a:p>
            <a:r>
              <a:rPr lang="en-US" dirty="0"/>
              <a:t>Streaming I/O</a:t>
            </a:r>
          </a:p>
          <a:p>
            <a:pPr marL="457200" lvl="1" indent="0">
              <a:buNone/>
            </a:pPr>
            <a:r>
              <a:rPr lang="en-US" dirty="0">
                <a:latin typeface="Consolas" panose="020B0609020204030204" pitchFamily="49" charset="0"/>
                <a:cs typeface="Consolas" panose="020B0609020204030204" pitchFamily="49" charset="0"/>
              </a:rPr>
              <a:t>#include &lt;</a:t>
            </a:r>
            <a:r>
              <a:rPr lang="en-US" dirty="0" err="1">
                <a:latin typeface="Consolas" panose="020B0609020204030204" pitchFamily="49" charset="0"/>
                <a:cs typeface="Consolas" panose="020B0609020204030204" pitchFamily="49" charset="0"/>
              </a:rPr>
              <a:t>stdio.h</a:t>
            </a:r>
            <a:r>
              <a:rPr lang="en-US" dirty="0">
                <a:latin typeface="Consolas" panose="020B0609020204030204" pitchFamily="49" charset="0"/>
                <a:cs typeface="Consolas" panose="020B0609020204030204" pitchFamily="49" charset="0"/>
              </a:rPr>
              <a:t>&gt;</a:t>
            </a:r>
          </a:p>
          <a:p>
            <a:pPr marL="457200" lvl="1" indent="0">
              <a:buNone/>
            </a:pPr>
            <a:r>
              <a:rPr lang="en-US" dirty="0" err="1">
                <a:latin typeface="Consolas" panose="020B0609020204030204" pitchFamily="49" charset="0"/>
                <a:cs typeface="Consolas" panose="020B0609020204030204" pitchFamily="49" charset="0"/>
              </a:rPr>
              <a:t>size_t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fread</a:t>
            </a:r>
            <a:r>
              <a:rPr lang="en-US" dirty="0">
                <a:latin typeface="Consolas" panose="020B0609020204030204" pitchFamily="49" charset="0"/>
                <a:cs typeface="Consolas" panose="020B0609020204030204" pitchFamily="49" charset="0"/>
              </a:rPr>
              <a:t>(void *restrict </a:t>
            </a:r>
            <a:r>
              <a:rPr lang="en-US" dirty="0" err="1">
                <a:latin typeface="Consolas" panose="020B0609020204030204" pitchFamily="49" charset="0"/>
                <a:cs typeface="Consolas" panose="020B0609020204030204" pitchFamily="49" charset="0"/>
              </a:rPr>
              <a:t>buf</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size_t</a:t>
            </a:r>
            <a:r>
              <a:rPr lang="en-US" dirty="0">
                <a:latin typeface="Consolas" panose="020B0609020204030204" pitchFamily="49" charset="0"/>
                <a:cs typeface="Consolas" panose="020B0609020204030204" pitchFamily="49" charset="0"/>
              </a:rPr>
              <a:t> item, </a:t>
            </a:r>
            <a:r>
              <a:rPr lang="en-US" dirty="0" err="1">
                <a:latin typeface="Consolas" panose="020B0609020204030204" pitchFamily="49" charset="0"/>
                <a:cs typeface="Consolas" panose="020B0609020204030204" pitchFamily="49" charset="0"/>
              </a:rPr>
              <a:t>size_t</a:t>
            </a:r>
            <a:r>
              <a:rPr lang="en-US" dirty="0">
                <a:latin typeface="Consolas" panose="020B0609020204030204" pitchFamily="49" charset="0"/>
                <a:cs typeface="Consolas" panose="020B0609020204030204" pitchFamily="49" charset="0"/>
              </a:rPr>
              <a:t> count, FILE *restrict stream);</a:t>
            </a:r>
          </a:p>
          <a:p>
            <a:pPr marL="457200" lvl="1" indent="0">
              <a:buNone/>
            </a:pPr>
            <a:r>
              <a:rPr lang="en-US" dirty="0" err="1">
                <a:latin typeface="Consolas" panose="020B0609020204030204" pitchFamily="49" charset="0"/>
                <a:cs typeface="Consolas" panose="020B0609020204030204" pitchFamily="49" charset="0"/>
              </a:rPr>
              <a:t>size_t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fwrite</a:t>
            </a:r>
            <a:r>
              <a:rPr lang="en-US" dirty="0">
                <a:latin typeface="Consolas" panose="020B0609020204030204" pitchFamily="49" charset="0"/>
                <a:cs typeface="Consolas" panose="020B0609020204030204" pitchFamily="49" charset="0"/>
              </a:rPr>
              <a:t>(void *restrict </a:t>
            </a:r>
            <a:r>
              <a:rPr lang="en-US" dirty="0" err="1">
                <a:latin typeface="Consolas" panose="020B0609020204030204" pitchFamily="49" charset="0"/>
                <a:cs typeface="Consolas" panose="020B0609020204030204" pitchFamily="49" charset="0"/>
              </a:rPr>
              <a:t>buf</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size_t</a:t>
            </a:r>
            <a:r>
              <a:rPr lang="en-US" dirty="0">
                <a:latin typeface="Consolas" panose="020B0609020204030204" pitchFamily="49" charset="0"/>
                <a:cs typeface="Consolas" panose="020B0609020204030204" pitchFamily="49" charset="0"/>
              </a:rPr>
              <a:t> item, </a:t>
            </a:r>
            <a:r>
              <a:rPr lang="en-US" dirty="0" err="1">
                <a:latin typeface="Consolas" panose="020B0609020204030204" pitchFamily="49" charset="0"/>
                <a:cs typeface="Consolas" panose="020B0609020204030204" pitchFamily="49" charset="0"/>
              </a:rPr>
              <a:t>size_t</a:t>
            </a:r>
            <a:r>
              <a:rPr lang="en-US" dirty="0">
                <a:latin typeface="Consolas" panose="020B0609020204030204" pitchFamily="49" charset="0"/>
                <a:cs typeface="Consolas" panose="020B0609020204030204" pitchFamily="49" charset="0"/>
              </a:rPr>
              <a:t> count, FILE *restrict stream);</a:t>
            </a:r>
          </a:p>
          <a:p>
            <a:pPr marL="457200" lvl="1" indent="0">
              <a:spcBef>
                <a:spcPts val="600"/>
              </a:spcBef>
              <a:buNone/>
            </a:pPr>
            <a:r>
              <a:rPr lang="en-US" dirty="0"/>
              <a:t>The calls transfer an integral </a:t>
            </a:r>
            <a:r>
              <a:rPr lang="en-US" i="1" dirty="0"/>
              <a:t>count</a:t>
            </a:r>
            <a:r>
              <a:rPr lang="en-US" dirty="0"/>
              <a:t> of elements, each of size </a:t>
            </a:r>
            <a:r>
              <a:rPr lang="en-US" i="1" dirty="0"/>
              <a:t>item</a:t>
            </a:r>
            <a:r>
              <a:rPr lang="en-US" dirty="0"/>
              <a:t> bytes, between data buffer </a:t>
            </a:r>
            <a:r>
              <a:rPr lang="en-US" i="1" dirty="0" err="1"/>
              <a:t>buf</a:t>
            </a:r>
            <a:r>
              <a:rPr lang="en-US" dirty="0"/>
              <a:t> and </a:t>
            </a:r>
            <a:r>
              <a:rPr lang="en-US" i="1" dirty="0"/>
              <a:t>stream</a:t>
            </a:r>
            <a:r>
              <a:rPr lang="en-US" dirty="0"/>
              <a:t>. The calls return the actual number of items transferred. It may be less than </a:t>
            </a:r>
            <a:r>
              <a:rPr lang="en-US" i="1" dirty="0"/>
              <a:t>count</a:t>
            </a:r>
            <a:r>
              <a:rPr lang="en-US" dirty="0"/>
              <a:t> if the end of file was encountered or an error occurred. The internal file pointer is increased by the number of bytes copied.</a:t>
            </a:r>
          </a:p>
        </p:txBody>
      </p:sp>
    </p:spTree>
    <p:extLst>
      <p:ext uri="{BB962C8B-B14F-4D97-AF65-F5344CB8AC3E}">
        <p14:creationId xmlns:p14="http://schemas.microsoft.com/office/powerpoint/2010/main" val="425791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Offset Manipulation</a:t>
            </a:r>
          </a:p>
        </p:txBody>
      </p:sp>
      <p:sp>
        <p:nvSpPr>
          <p:cNvPr id="3" name="Content Placeholder 2"/>
          <p:cNvSpPr>
            <a:spLocks noGrp="1"/>
          </p:cNvSpPr>
          <p:nvPr>
            <p:ph idx="1"/>
          </p:nvPr>
        </p:nvSpPr>
        <p:spPr/>
        <p:txBody>
          <a:bodyPr>
            <a:normAutofit fontScale="70000" lnSpcReduction="20000"/>
          </a:bodyPr>
          <a:lstStyle/>
          <a:p>
            <a:r>
              <a:rPr lang="en-US" dirty="0"/>
              <a:t>System calls</a:t>
            </a:r>
          </a:p>
          <a:p>
            <a:pPr marL="457200" lvl="1" indent="0">
              <a:buNone/>
            </a:pPr>
            <a:r>
              <a:rPr lang="en-US" dirty="0">
                <a:latin typeface="Consolas" panose="020B0609020204030204" pitchFamily="49" charset="0"/>
                <a:cs typeface="Consolas" panose="020B0609020204030204" pitchFamily="49" charset="0"/>
              </a:rPr>
              <a:t>#include &lt;</a:t>
            </a:r>
            <a:r>
              <a:rPr lang="en-US" dirty="0" err="1">
                <a:latin typeface="Consolas" panose="020B0609020204030204" pitchFamily="49" charset="0"/>
                <a:cs typeface="Consolas" panose="020B0609020204030204" pitchFamily="49" charset="0"/>
              </a:rPr>
              <a:t>unistd.h</a:t>
            </a:r>
            <a:r>
              <a:rPr lang="en-US" dirty="0">
                <a:latin typeface="Consolas" panose="020B0609020204030204" pitchFamily="49" charset="0"/>
                <a:cs typeface="Consolas" panose="020B0609020204030204" pitchFamily="49" charset="0"/>
              </a:rPr>
              <a:t>&gt;</a:t>
            </a:r>
          </a:p>
          <a:p>
            <a:pPr marL="457200" lvl="1" indent="0">
              <a:buNone/>
            </a:pPr>
            <a:r>
              <a:rPr lang="en-US" dirty="0" err="1">
                <a:latin typeface="Consolas" panose="020B0609020204030204" pitchFamily="49" charset="0"/>
                <a:cs typeface="Consolas" panose="020B0609020204030204" pitchFamily="49" charset="0"/>
              </a:rPr>
              <a:t>off_t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lseek</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off_t</a:t>
            </a:r>
            <a:r>
              <a:rPr lang="en-US" dirty="0">
                <a:latin typeface="Consolas" panose="020B0609020204030204" pitchFamily="49" charset="0"/>
                <a:cs typeface="Consolas" panose="020B0609020204030204" pitchFamily="49" charset="0"/>
              </a:rPr>
              <a:t> offs, </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whence);</a:t>
            </a:r>
          </a:p>
          <a:p>
            <a:pPr marL="457200" lvl="1" indent="0">
              <a:spcBef>
                <a:spcPts val="600"/>
              </a:spcBef>
              <a:buNone/>
            </a:pPr>
            <a:r>
              <a:rPr lang="en-US" i="1" dirty="0" err="1"/>
              <a:t>lseek</a:t>
            </a:r>
            <a:r>
              <a:rPr lang="en-US" dirty="0"/>
              <a:t> updates the internal file offset depending on the value of parameter whence:</a:t>
            </a:r>
          </a:p>
          <a:p>
            <a:pPr lvl="1">
              <a:spcBef>
                <a:spcPts val="600"/>
              </a:spcBef>
            </a:pPr>
            <a:r>
              <a:rPr lang="en-US" dirty="0"/>
              <a:t>SEEK_SET – the file offset is set to </a:t>
            </a:r>
            <a:r>
              <a:rPr lang="en-US" i="1" dirty="0"/>
              <a:t>offs</a:t>
            </a:r>
            <a:r>
              <a:rPr lang="en-US" dirty="0"/>
              <a:t>,</a:t>
            </a:r>
          </a:p>
          <a:p>
            <a:pPr lvl="1">
              <a:spcBef>
                <a:spcPts val="600"/>
              </a:spcBef>
            </a:pPr>
            <a:r>
              <a:rPr lang="en-US" dirty="0"/>
              <a:t>SEEK_CUR – the value of </a:t>
            </a:r>
            <a:r>
              <a:rPr lang="en-US" i="1" dirty="0"/>
              <a:t>offs</a:t>
            </a:r>
            <a:r>
              <a:rPr lang="en-US" dirty="0"/>
              <a:t> is added to file offset,</a:t>
            </a:r>
          </a:p>
          <a:p>
            <a:pPr lvl="1">
              <a:spcBef>
                <a:spcPts val="600"/>
              </a:spcBef>
            </a:pPr>
            <a:r>
              <a:rPr lang="en-US" dirty="0"/>
              <a:t>SEEK_END – the file offset is set to the sum of file size and </a:t>
            </a:r>
            <a:r>
              <a:rPr lang="en-US" i="1" dirty="0"/>
              <a:t>offs</a:t>
            </a:r>
            <a:r>
              <a:rPr lang="en-US" dirty="0"/>
              <a:t>.</a:t>
            </a:r>
          </a:p>
          <a:p>
            <a:pPr marL="457200" lvl="1" indent="0">
              <a:spcBef>
                <a:spcPts val="600"/>
              </a:spcBef>
              <a:buNone/>
            </a:pPr>
            <a:r>
              <a:rPr lang="en-US" dirty="0"/>
              <a:t>File offset may be set to point beyond the original end of file; the unwritten portion of file will read as zeroes until explicitly overwritten. The call returns the updated offset value.</a:t>
            </a:r>
          </a:p>
          <a:p>
            <a:pPr marL="457200" lvl="1" indent="0">
              <a:buNone/>
            </a:pPr>
            <a:endParaRPr lang="en-US" dirty="0"/>
          </a:p>
          <a:p>
            <a:r>
              <a:rPr lang="en-US" dirty="0"/>
              <a:t>Streaming I/O</a:t>
            </a:r>
          </a:p>
          <a:p>
            <a:pPr marL="457200" lvl="1" indent="0">
              <a:buNone/>
            </a:pPr>
            <a:r>
              <a:rPr lang="en-US" dirty="0">
                <a:latin typeface="Consolas" panose="020B0609020204030204" pitchFamily="49" charset="0"/>
                <a:cs typeface="Consolas" panose="020B0609020204030204" pitchFamily="49" charset="0"/>
              </a:rPr>
              <a:t>#include &lt;</a:t>
            </a:r>
            <a:r>
              <a:rPr lang="en-US" dirty="0" err="1">
                <a:latin typeface="Consolas" panose="020B0609020204030204" pitchFamily="49" charset="0"/>
                <a:cs typeface="Consolas" panose="020B0609020204030204" pitchFamily="49" charset="0"/>
              </a:rPr>
              <a:t>stdio.h</a:t>
            </a:r>
            <a:r>
              <a:rPr lang="en-US" dirty="0">
                <a:latin typeface="Consolas" panose="020B0609020204030204" pitchFamily="49" charset="0"/>
                <a:cs typeface="Consolas" panose="020B0609020204030204" pitchFamily="49" charset="0"/>
              </a:rPr>
              <a:t>&gt;</a:t>
            </a:r>
          </a:p>
          <a:p>
            <a:pPr marL="457200" lvl="1" indent="0">
              <a:buNone/>
            </a:pP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fseek</a:t>
            </a:r>
            <a:r>
              <a:rPr lang="en-US" dirty="0">
                <a:latin typeface="Consolas" panose="020B0609020204030204" pitchFamily="49" charset="0"/>
                <a:cs typeface="Consolas" panose="020B0609020204030204" pitchFamily="49" charset="0"/>
              </a:rPr>
              <a:t>(FILE *stream, long offset, </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whence);</a:t>
            </a:r>
          </a:p>
          <a:p>
            <a:pPr marL="457200" lvl="1" indent="0">
              <a:buNone/>
            </a:pPr>
            <a:r>
              <a:rPr lang="en-US" dirty="0">
                <a:latin typeface="Consolas" panose="020B0609020204030204" pitchFamily="49" charset="0"/>
                <a:cs typeface="Consolas" panose="020B0609020204030204" pitchFamily="49" charset="0"/>
              </a:rPr>
              <a:t>long </a:t>
            </a:r>
            <a:r>
              <a:rPr lang="en-US" dirty="0" err="1">
                <a:latin typeface="Consolas" panose="020B0609020204030204" pitchFamily="49" charset="0"/>
                <a:cs typeface="Consolas" panose="020B0609020204030204" pitchFamily="49" charset="0"/>
              </a:rPr>
              <a:t>ftell</a:t>
            </a:r>
            <a:r>
              <a:rPr lang="en-US" dirty="0">
                <a:latin typeface="Consolas" panose="020B0609020204030204" pitchFamily="49" charset="0"/>
                <a:cs typeface="Consolas" panose="020B0609020204030204" pitchFamily="49" charset="0"/>
              </a:rPr>
              <a:t>(FILE *stream);</a:t>
            </a:r>
          </a:p>
          <a:p>
            <a:pPr marL="457200" lvl="1" indent="0">
              <a:spcBef>
                <a:spcPts val="600"/>
              </a:spcBef>
              <a:buNone/>
            </a:pPr>
            <a:r>
              <a:rPr lang="en-US" dirty="0"/>
              <a:t>The </a:t>
            </a:r>
            <a:r>
              <a:rPr lang="en-US" i="1" dirty="0" err="1"/>
              <a:t>fseek</a:t>
            </a:r>
            <a:r>
              <a:rPr lang="en-US" dirty="0"/>
              <a:t> call sets the file offset for </a:t>
            </a:r>
            <a:r>
              <a:rPr lang="en-US" i="1" dirty="0"/>
              <a:t>stream</a:t>
            </a:r>
            <a:r>
              <a:rPr lang="en-US" dirty="0"/>
              <a:t>; the meaning of </a:t>
            </a:r>
            <a:r>
              <a:rPr lang="en-US" i="1" dirty="0"/>
              <a:t>whence</a:t>
            </a:r>
            <a:r>
              <a:rPr lang="en-US" dirty="0"/>
              <a:t> argument is the same as for </a:t>
            </a:r>
            <a:r>
              <a:rPr lang="en-US" i="1" dirty="0" err="1"/>
              <a:t>lseek</a:t>
            </a:r>
            <a:r>
              <a:rPr lang="en-US" dirty="0"/>
              <a:t>. It returns zero on success or -1 on error. </a:t>
            </a:r>
            <a:r>
              <a:rPr lang="en-US" i="1" dirty="0" err="1"/>
              <a:t>ftell</a:t>
            </a:r>
            <a:r>
              <a:rPr lang="en-US" dirty="0"/>
              <a:t> returns the current value of file offset or -1 on error.</a:t>
            </a:r>
          </a:p>
        </p:txBody>
      </p:sp>
    </p:spTree>
    <p:extLst>
      <p:ext uri="{BB962C8B-B14F-4D97-AF65-F5344CB8AC3E}">
        <p14:creationId xmlns:p14="http://schemas.microsoft.com/office/powerpoint/2010/main" val="281939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Access with Explicit Offset</a:t>
            </a:r>
          </a:p>
        </p:txBody>
      </p:sp>
      <p:sp>
        <p:nvSpPr>
          <p:cNvPr id="3" name="Content Placeholder 2"/>
          <p:cNvSpPr>
            <a:spLocks noGrp="1"/>
          </p:cNvSpPr>
          <p:nvPr>
            <p:ph idx="1"/>
          </p:nvPr>
        </p:nvSpPr>
        <p:spPr/>
        <p:txBody>
          <a:bodyPr>
            <a:normAutofit/>
          </a:bodyPr>
          <a:lstStyle/>
          <a:p>
            <a:r>
              <a:rPr lang="en-US" dirty="0"/>
              <a:t>System calls</a:t>
            </a:r>
          </a:p>
          <a:p>
            <a:pPr marL="457200" lvl="1" indent="0">
              <a:buNone/>
            </a:pPr>
            <a:r>
              <a:rPr lang="en-US" dirty="0">
                <a:latin typeface="Consolas" panose="020B0609020204030204" pitchFamily="49" charset="0"/>
                <a:cs typeface="Consolas" panose="020B0609020204030204" pitchFamily="49" charset="0"/>
              </a:rPr>
              <a:t>#include &lt;</a:t>
            </a:r>
            <a:r>
              <a:rPr lang="en-US" dirty="0" err="1">
                <a:latin typeface="Consolas" panose="020B0609020204030204" pitchFamily="49" charset="0"/>
                <a:cs typeface="Consolas" panose="020B0609020204030204" pitchFamily="49" charset="0"/>
              </a:rPr>
              <a:t>unistd.h</a:t>
            </a:r>
            <a:r>
              <a:rPr lang="en-US" dirty="0">
                <a:latin typeface="Consolas" panose="020B0609020204030204" pitchFamily="49" charset="0"/>
                <a:cs typeface="Consolas" panose="020B0609020204030204" pitchFamily="49" charset="0"/>
              </a:rPr>
              <a:t>&gt;</a:t>
            </a:r>
          </a:p>
          <a:p>
            <a:pPr marL="457200" lvl="1" indent="0">
              <a:buNone/>
            </a:pPr>
            <a:r>
              <a:rPr lang="en-US" dirty="0" err="1">
                <a:latin typeface="Consolas" panose="020B0609020204030204" pitchFamily="49" charset="0"/>
                <a:cs typeface="Consolas" panose="020B0609020204030204" pitchFamily="49" charset="0"/>
              </a:rPr>
              <a:t>ssize_t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pread</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fd</a:t>
            </a:r>
            <a:r>
              <a:rPr lang="en-US" dirty="0">
                <a:latin typeface="Consolas" panose="020B0609020204030204" pitchFamily="49" charset="0"/>
                <a:cs typeface="Consolas" panose="020B0609020204030204" pitchFamily="49" charset="0"/>
              </a:rPr>
              <a:t>, void *</a:t>
            </a:r>
            <a:r>
              <a:rPr lang="en-US" dirty="0" err="1">
                <a:latin typeface="Consolas" panose="020B0609020204030204" pitchFamily="49" charset="0"/>
                <a:cs typeface="Consolas" panose="020B0609020204030204" pitchFamily="49" charset="0"/>
              </a:rPr>
              <a:t>buf</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size_t</a:t>
            </a:r>
            <a:r>
              <a:rPr lang="en-US" dirty="0">
                <a:latin typeface="Consolas" panose="020B0609020204030204" pitchFamily="49" charset="0"/>
                <a:cs typeface="Consolas" panose="020B0609020204030204" pitchFamily="49" charset="0"/>
              </a:rPr>
              <a:t> n, </a:t>
            </a:r>
            <a:r>
              <a:rPr lang="en-US" dirty="0" err="1">
                <a:latin typeface="Consolas" panose="020B0609020204030204" pitchFamily="49" charset="0"/>
                <a:cs typeface="Consolas" panose="020B0609020204030204" pitchFamily="49" charset="0"/>
              </a:rPr>
              <a:t>off_t</a:t>
            </a:r>
            <a:r>
              <a:rPr lang="en-US" dirty="0">
                <a:latin typeface="Consolas" panose="020B0609020204030204" pitchFamily="49" charset="0"/>
                <a:cs typeface="Consolas" panose="020B0609020204030204" pitchFamily="49" charset="0"/>
              </a:rPr>
              <a:t> offs);</a:t>
            </a:r>
          </a:p>
          <a:p>
            <a:pPr marL="457200" lvl="1" indent="0">
              <a:buNone/>
            </a:pPr>
            <a:r>
              <a:rPr lang="en-US" dirty="0" err="1">
                <a:latin typeface="Consolas" panose="020B0609020204030204" pitchFamily="49" charset="0"/>
                <a:cs typeface="Consolas" panose="020B0609020204030204" pitchFamily="49" charset="0"/>
              </a:rPr>
              <a:t>ssize_t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pwrite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fd</a:t>
            </a:r>
            <a:r>
              <a:rPr lang="en-US" dirty="0">
                <a:latin typeface="Consolas" panose="020B0609020204030204" pitchFamily="49" charset="0"/>
                <a:cs typeface="Consolas" panose="020B0609020204030204" pitchFamily="49" charset="0"/>
              </a:rPr>
              <a:t>, void *</a:t>
            </a:r>
            <a:r>
              <a:rPr lang="en-US" dirty="0" err="1">
                <a:latin typeface="Consolas" panose="020B0609020204030204" pitchFamily="49" charset="0"/>
                <a:cs typeface="Consolas" panose="020B0609020204030204" pitchFamily="49" charset="0"/>
              </a:rPr>
              <a:t>buf</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size_t</a:t>
            </a:r>
            <a:r>
              <a:rPr lang="en-US" dirty="0">
                <a:latin typeface="Consolas" panose="020B0609020204030204" pitchFamily="49" charset="0"/>
                <a:cs typeface="Consolas" panose="020B0609020204030204" pitchFamily="49" charset="0"/>
              </a:rPr>
              <a:t> n, </a:t>
            </a:r>
            <a:r>
              <a:rPr lang="en-US" dirty="0" err="1">
                <a:latin typeface="Consolas" panose="020B0609020204030204" pitchFamily="49" charset="0"/>
                <a:cs typeface="Consolas" panose="020B0609020204030204" pitchFamily="49" charset="0"/>
              </a:rPr>
              <a:t>off_t</a:t>
            </a:r>
            <a:r>
              <a:rPr lang="en-US" dirty="0">
                <a:latin typeface="Consolas" panose="020B0609020204030204" pitchFamily="49" charset="0"/>
                <a:cs typeface="Consolas" panose="020B0609020204030204" pitchFamily="49" charset="0"/>
              </a:rPr>
              <a:t> offs);</a:t>
            </a:r>
          </a:p>
          <a:p>
            <a:pPr marL="457200" lvl="1" indent="0">
              <a:spcBef>
                <a:spcPts val="600"/>
              </a:spcBef>
              <a:buNone/>
            </a:pPr>
            <a:r>
              <a:rPr lang="en-US" dirty="0"/>
              <a:t>The calls have analogous semantics to </a:t>
            </a:r>
            <a:r>
              <a:rPr lang="en-US" i="1" dirty="0"/>
              <a:t>read</a:t>
            </a:r>
            <a:r>
              <a:rPr lang="en-US" dirty="0"/>
              <a:t> and </a:t>
            </a:r>
            <a:r>
              <a:rPr lang="en-US" i="1" dirty="0"/>
              <a:t>write</a:t>
            </a:r>
            <a:r>
              <a:rPr lang="en-US" dirty="0"/>
              <a:t>, except they are performed at the file offset specified by </a:t>
            </a:r>
            <a:r>
              <a:rPr lang="en-US" i="1" dirty="0"/>
              <a:t>offs</a:t>
            </a:r>
            <a:r>
              <a:rPr lang="en-US" dirty="0"/>
              <a:t>. The value of the internal file offset associated with </a:t>
            </a:r>
            <a:r>
              <a:rPr lang="en-US" i="1" dirty="0" err="1"/>
              <a:t>fd</a:t>
            </a:r>
            <a:r>
              <a:rPr lang="en-US" dirty="0"/>
              <a:t> is not modified.</a:t>
            </a:r>
          </a:p>
          <a:p>
            <a:pPr marL="457200" lvl="1" indent="0">
              <a:buNone/>
            </a:pPr>
            <a:endParaRPr lang="en-US" dirty="0"/>
          </a:p>
          <a:p>
            <a:r>
              <a:rPr lang="en-US" dirty="0"/>
              <a:t>Streaming I/O</a:t>
            </a:r>
          </a:p>
          <a:p>
            <a:pPr marL="457200" lvl="1" indent="0">
              <a:spcBef>
                <a:spcPts val="600"/>
              </a:spcBef>
              <a:buNone/>
            </a:pPr>
            <a:r>
              <a:rPr lang="en-US" dirty="0"/>
              <a:t>No equivalent.</a:t>
            </a:r>
          </a:p>
        </p:txBody>
      </p:sp>
    </p:spTree>
    <p:extLst>
      <p:ext uri="{BB962C8B-B14F-4D97-AF65-F5344CB8AC3E}">
        <p14:creationId xmlns:p14="http://schemas.microsoft.com/office/powerpoint/2010/main" val="6037749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Buffer Flush</a:t>
            </a:r>
          </a:p>
        </p:txBody>
      </p:sp>
      <p:sp>
        <p:nvSpPr>
          <p:cNvPr id="3" name="Content Placeholder 2"/>
          <p:cNvSpPr>
            <a:spLocks noGrp="1"/>
          </p:cNvSpPr>
          <p:nvPr>
            <p:ph idx="1"/>
          </p:nvPr>
        </p:nvSpPr>
        <p:spPr/>
        <p:txBody>
          <a:bodyPr>
            <a:normAutofit fontScale="92500" lnSpcReduction="20000"/>
          </a:bodyPr>
          <a:lstStyle/>
          <a:p>
            <a:r>
              <a:rPr lang="en-US" dirty="0"/>
              <a:t>System calls</a:t>
            </a:r>
          </a:p>
          <a:p>
            <a:pPr marL="457200" lvl="1" indent="0">
              <a:buNone/>
            </a:pPr>
            <a:r>
              <a:rPr lang="en-US" dirty="0">
                <a:latin typeface="Consolas" panose="020B0609020204030204" pitchFamily="49" charset="0"/>
                <a:cs typeface="Consolas" panose="020B0609020204030204" pitchFamily="49" charset="0"/>
              </a:rPr>
              <a:t>#include &lt;</a:t>
            </a:r>
            <a:r>
              <a:rPr lang="en-US" dirty="0" err="1">
                <a:latin typeface="Consolas" panose="020B0609020204030204" pitchFamily="49" charset="0"/>
                <a:cs typeface="Consolas" panose="020B0609020204030204" pitchFamily="49" charset="0"/>
              </a:rPr>
              <a:t>unistd.h</a:t>
            </a:r>
            <a:r>
              <a:rPr lang="en-US" dirty="0">
                <a:latin typeface="Consolas" panose="020B0609020204030204" pitchFamily="49" charset="0"/>
                <a:cs typeface="Consolas" panose="020B0609020204030204" pitchFamily="49" charset="0"/>
              </a:rPr>
              <a:t>&gt;</a:t>
            </a:r>
          </a:p>
          <a:p>
            <a:pPr marL="457200" lvl="1" indent="0">
              <a:buNone/>
            </a:pPr>
            <a:r>
              <a:rPr lang="en-US" dirty="0" err="1">
                <a:latin typeface="Consolas" panose="020B0609020204030204" pitchFamily="49" charset="0"/>
                <a:cs typeface="Consolas" panose="020B0609020204030204" pitchFamily="49" charset="0"/>
              </a:rPr>
              <a:t>off_t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fsync</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fd</a:t>
            </a:r>
            <a:r>
              <a:rPr lang="en-US" dirty="0">
                <a:latin typeface="Consolas" panose="020B0609020204030204" pitchFamily="49" charset="0"/>
                <a:cs typeface="Consolas" panose="020B0609020204030204" pitchFamily="49" charset="0"/>
              </a:rPr>
              <a:t>);</a:t>
            </a:r>
          </a:p>
          <a:p>
            <a:pPr marL="457200" lvl="1" indent="0">
              <a:spcBef>
                <a:spcPts val="600"/>
              </a:spcBef>
              <a:buNone/>
            </a:pPr>
            <a:r>
              <a:rPr lang="en-US" dirty="0"/>
              <a:t>Transfers all data and metadata associated with </a:t>
            </a:r>
            <a:r>
              <a:rPr lang="en-US" i="1" dirty="0" err="1"/>
              <a:t>fd</a:t>
            </a:r>
            <a:r>
              <a:rPr lang="en-US" i="1" dirty="0"/>
              <a:t> </a:t>
            </a:r>
            <a:r>
              <a:rPr lang="en-US" dirty="0"/>
              <a:t>to permanent storage</a:t>
            </a:r>
            <a:r>
              <a:rPr lang="en-US" i="1" dirty="0"/>
              <a:t>. </a:t>
            </a:r>
            <a:r>
              <a:rPr lang="en-US" dirty="0"/>
              <a:t>The call blocks until all buffered data are written (zero return value) or an error occurs (return value -1).</a:t>
            </a:r>
          </a:p>
          <a:p>
            <a:pPr marL="457200" lvl="1" indent="0">
              <a:buNone/>
            </a:pPr>
            <a:endParaRPr lang="en-US" dirty="0"/>
          </a:p>
          <a:p>
            <a:r>
              <a:rPr lang="en-US" dirty="0"/>
              <a:t>Streaming I/O</a:t>
            </a:r>
          </a:p>
          <a:p>
            <a:pPr marL="457200" lvl="1" indent="0">
              <a:buNone/>
            </a:pPr>
            <a:r>
              <a:rPr lang="en-US" dirty="0">
                <a:latin typeface="Consolas" panose="020B0609020204030204" pitchFamily="49" charset="0"/>
                <a:cs typeface="Consolas" panose="020B0609020204030204" pitchFamily="49" charset="0"/>
              </a:rPr>
              <a:t>#include &lt;</a:t>
            </a:r>
            <a:r>
              <a:rPr lang="en-US" dirty="0" err="1">
                <a:latin typeface="Consolas" panose="020B0609020204030204" pitchFamily="49" charset="0"/>
                <a:cs typeface="Consolas" panose="020B0609020204030204" pitchFamily="49" charset="0"/>
              </a:rPr>
              <a:t>stdio.h</a:t>
            </a:r>
            <a:r>
              <a:rPr lang="en-US" dirty="0">
                <a:latin typeface="Consolas" panose="020B0609020204030204" pitchFamily="49" charset="0"/>
                <a:cs typeface="Consolas" panose="020B0609020204030204" pitchFamily="49" charset="0"/>
              </a:rPr>
              <a:t>&gt;</a:t>
            </a:r>
          </a:p>
          <a:p>
            <a:pPr marL="457200" lvl="1" indent="0">
              <a:buNone/>
            </a:pP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fflush</a:t>
            </a:r>
            <a:r>
              <a:rPr lang="en-US" dirty="0">
                <a:latin typeface="Consolas" panose="020B0609020204030204" pitchFamily="49" charset="0"/>
                <a:cs typeface="Consolas" panose="020B0609020204030204" pitchFamily="49" charset="0"/>
              </a:rPr>
              <a:t>(FILE *stream);</a:t>
            </a:r>
          </a:p>
          <a:p>
            <a:pPr marL="457200" lvl="1" indent="0">
              <a:spcBef>
                <a:spcPts val="600"/>
              </a:spcBef>
              <a:buNone/>
            </a:pPr>
            <a:r>
              <a:rPr lang="en-US" dirty="0"/>
              <a:t>Flushes all unwritten data associated with specific </a:t>
            </a:r>
            <a:r>
              <a:rPr lang="en-US" i="1" dirty="0"/>
              <a:t>stream</a:t>
            </a:r>
            <a:r>
              <a:rPr lang="en-US" dirty="0"/>
              <a:t> to the underlying OS file (but not necessarily to storage). If the stream was opened for reading, it updates the underlying file’s offset to match the current offset of </a:t>
            </a:r>
            <a:r>
              <a:rPr lang="en-US" i="1" dirty="0"/>
              <a:t>stream</a:t>
            </a:r>
            <a:r>
              <a:rPr lang="en-US" dirty="0"/>
              <a:t>. If </a:t>
            </a:r>
            <a:r>
              <a:rPr lang="en-US" i="1" dirty="0"/>
              <a:t>stream</a:t>
            </a:r>
            <a:r>
              <a:rPr lang="en-US" dirty="0"/>
              <a:t> is NULL, the buffers of all streams opened by the application are flushed. Returns zero on success or EOF on error.</a:t>
            </a:r>
          </a:p>
        </p:txBody>
      </p:sp>
    </p:spTree>
    <p:extLst>
      <p:ext uri="{BB962C8B-B14F-4D97-AF65-F5344CB8AC3E}">
        <p14:creationId xmlns:p14="http://schemas.microsoft.com/office/powerpoint/2010/main" val="36466941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Status Query</a:t>
            </a:r>
          </a:p>
        </p:txBody>
      </p:sp>
      <p:sp>
        <p:nvSpPr>
          <p:cNvPr id="3" name="Content Placeholder 2"/>
          <p:cNvSpPr>
            <a:spLocks noGrp="1"/>
          </p:cNvSpPr>
          <p:nvPr>
            <p:ph idx="1"/>
          </p:nvPr>
        </p:nvSpPr>
        <p:spPr/>
        <p:txBody>
          <a:bodyPr>
            <a:normAutofit fontScale="92500" lnSpcReduction="10000"/>
          </a:bodyPr>
          <a:lstStyle/>
          <a:p>
            <a:r>
              <a:rPr lang="en-US" dirty="0"/>
              <a:t>System calls</a:t>
            </a:r>
          </a:p>
          <a:p>
            <a:pPr marL="457200" lvl="1" indent="0">
              <a:buNone/>
            </a:pPr>
            <a:r>
              <a:rPr lang="en-US" dirty="0">
                <a:latin typeface="Consolas" panose="020B0609020204030204" pitchFamily="49" charset="0"/>
                <a:cs typeface="Consolas" panose="020B0609020204030204" pitchFamily="49" charset="0"/>
              </a:rPr>
              <a:t>#include &lt;</a:t>
            </a:r>
            <a:r>
              <a:rPr lang="en-US" dirty="0" err="1">
                <a:latin typeface="Consolas" panose="020B0609020204030204" pitchFamily="49" charset="0"/>
                <a:cs typeface="Consolas" panose="020B0609020204030204" pitchFamily="49" charset="0"/>
              </a:rPr>
              <a:t>fcntl.h</a:t>
            </a:r>
            <a:r>
              <a:rPr lang="en-US" dirty="0">
                <a:latin typeface="Consolas" panose="020B0609020204030204" pitchFamily="49" charset="0"/>
                <a:cs typeface="Consolas" panose="020B0609020204030204" pitchFamily="49" charset="0"/>
              </a:rPr>
              <a:t>&gt;</a:t>
            </a:r>
          </a:p>
          <a:p>
            <a:pPr marL="457200" lvl="1" indent="0">
              <a:buNone/>
            </a:pPr>
            <a:r>
              <a:rPr lang="en-US" dirty="0">
                <a:latin typeface="Consolas" panose="020B0609020204030204" pitchFamily="49" charset="0"/>
                <a:cs typeface="Consolas" panose="020B0609020204030204" pitchFamily="49" charset="0"/>
              </a:rPr>
              <a:t>#include &lt;sys/</a:t>
            </a:r>
            <a:r>
              <a:rPr lang="en-US" dirty="0" err="1">
                <a:latin typeface="Consolas" panose="020B0609020204030204" pitchFamily="49" charset="0"/>
                <a:cs typeface="Consolas" panose="020B0609020204030204" pitchFamily="49" charset="0"/>
              </a:rPr>
              <a:t>stat.h</a:t>
            </a:r>
            <a:r>
              <a:rPr lang="en-US" dirty="0">
                <a:latin typeface="Consolas" panose="020B0609020204030204" pitchFamily="49" charset="0"/>
                <a:cs typeface="Consolas" panose="020B0609020204030204" pitchFamily="49" charset="0"/>
              </a:rPr>
              <a:t>&gt;</a:t>
            </a:r>
          </a:p>
          <a:p>
            <a:pPr marL="457200" lvl="1" indent="0">
              <a:buNone/>
            </a:pP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lstat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const</a:t>
            </a:r>
            <a:r>
              <a:rPr lang="en-US" dirty="0">
                <a:latin typeface="Consolas" panose="020B0609020204030204" pitchFamily="49" charset="0"/>
                <a:cs typeface="Consolas" panose="020B0609020204030204" pitchFamily="49" charset="0"/>
              </a:rPr>
              <a:t> char *restrict path, </a:t>
            </a:r>
            <a:r>
              <a:rPr lang="en-US" dirty="0" err="1">
                <a:latin typeface="Consolas" panose="020B0609020204030204" pitchFamily="49" charset="0"/>
                <a:cs typeface="Consolas" panose="020B0609020204030204" pitchFamily="49" charset="0"/>
              </a:rPr>
              <a:t>struct</a:t>
            </a:r>
            <a:r>
              <a:rPr lang="en-US" dirty="0">
                <a:latin typeface="Consolas" panose="020B0609020204030204" pitchFamily="49" charset="0"/>
                <a:cs typeface="Consolas" panose="020B0609020204030204" pitchFamily="49" charset="0"/>
              </a:rPr>
              <a:t> stat *restrict </a:t>
            </a:r>
            <a:r>
              <a:rPr lang="en-US" dirty="0" err="1">
                <a:latin typeface="Consolas" panose="020B0609020204030204" pitchFamily="49" charset="0"/>
                <a:cs typeface="Consolas" panose="020B0609020204030204" pitchFamily="49" charset="0"/>
              </a:rPr>
              <a:t>buf</a:t>
            </a:r>
            <a:r>
              <a:rPr lang="en-US" dirty="0">
                <a:latin typeface="Consolas" panose="020B0609020204030204" pitchFamily="49" charset="0"/>
                <a:cs typeface="Consolas" panose="020B0609020204030204" pitchFamily="49" charset="0"/>
              </a:rPr>
              <a:t>);</a:t>
            </a:r>
          </a:p>
          <a:p>
            <a:pPr marL="457200" lvl="1" indent="0">
              <a:buNone/>
            </a:pP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fstat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struct</a:t>
            </a:r>
            <a:r>
              <a:rPr lang="en-US" dirty="0">
                <a:latin typeface="Consolas" panose="020B0609020204030204" pitchFamily="49" charset="0"/>
                <a:cs typeface="Consolas" panose="020B0609020204030204" pitchFamily="49" charset="0"/>
              </a:rPr>
              <a:t> stat *restrict </a:t>
            </a:r>
            <a:r>
              <a:rPr lang="en-US" dirty="0" err="1">
                <a:latin typeface="Consolas" panose="020B0609020204030204" pitchFamily="49" charset="0"/>
                <a:cs typeface="Consolas" panose="020B0609020204030204" pitchFamily="49" charset="0"/>
              </a:rPr>
              <a:t>buf</a:t>
            </a:r>
            <a:r>
              <a:rPr lang="en-US" dirty="0">
                <a:latin typeface="Consolas" panose="020B0609020204030204" pitchFamily="49" charset="0"/>
                <a:cs typeface="Consolas" panose="020B0609020204030204" pitchFamily="49" charset="0"/>
              </a:rPr>
              <a:t>);</a:t>
            </a:r>
          </a:p>
          <a:p>
            <a:pPr marL="457200" lvl="1" indent="0">
              <a:spcBef>
                <a:spcPts val="600"/>
              </a:spcBef>
              <a:buNone/>
            </a:pPr>
            <a:r>
              <a:rPr lang="en-US" dirty="0"/>
              <a:t>The calls retrieve metadata of a file identified by path (</a:t>
            </a:r>
            <a:r>
              <a:rPr lang="en-US" i="1" dirty="0" err="1"/>
              <a:t>lstat</a:t>
            </a:r>
            <a:r>
              <a:rPr lang="en-US" dirty="0"/>
              <a:t>) or the opened descriptor (</a:t>
            </a:r>
            <a:r>
              <a:rPr lang="en-US" i="1" dirty="0" err="1"/>
              <a:t>fstat</a:t>
            </a:r>
            <a:r>
              <a:rPr lang="en-US" dirty="0"/>
              <a:t>) and place them in buffer </a:t>
            </a:r>
            <a:r>
              <a:rPr lang="en-US" i="1" dirty="0" err="1"/>
              <a:t>buf</a:t>
            </a:r>
            <a:r>
              <a:rPr lang="en-US" dirty="0"/>
              <a:t>. The </a:t>
            </a:r>
            <a:r>
              <a:rPr lang="en-US" i="1" dirty="0"/>
              <a:t>stat</a:t>
            </a:r>
            <a:r>
              <a:rPr lang="en-US" dirty="0"/>
              <a:t> structure stores, among others, size of file in bytes (</a:t>
            </a:r>
            <a:r>
              <a:rPr lang="en-US" dirty="0" err="1"/>
              <a:t>st_size</a:t>
            </a:r>
            <a:r>
              <a:rPr lang="en-US" dirty="0"/>
              <a:t>), access mode (</a:t>
            </a:r>
            <a:r>
              <a:rPr lang="en-US" dirty="0" err="1"/>
              <a:t>st_mode</a:t>
            </a:r>
            <a:r>
              <a:rPr lang="en-US" dirty="0"/>
              <a:t>), owner’s user ID (</a:t>
            </a:r>
            <a:r>
              <a:rPr lang="en-US" dirty="0" err="1"/>
              <a:t>st_uid</a:t>
            </a:r>
            <a:r>
              <a:rPr lang="en-US" dirty="0"/>
              <a:t>), owner’s group ID (</a:t>
            </a:r>
            <a:r>
              <a:rPr lang="en-US" dirty="0" err="1"/>
              <a:t>st_gid</a:t>
            </a:r>
            <a:r>
              <a:rPr lang="en-US" dirty="0"/>
              <a:t>), last access time (</a:t>
            </a:r>
            <a:r>
              <a:rPr lang="en-US" dirty="0" err="1"/>
              <a:t>st_atim</a:t>
            </a:r>
            <a:r>
              <a:rPr lang="en-US" dirty="0"/>
              <a:t>), last modification time (</a:t>
            </a:r>
            <a:r>
              <a:rPr lang="en-US" dirty="0" err="1"/>
              <a:t>st_mtim</a:t>
            </a:r>
            <a:r>
              <a:rPr lang="en-US" dirty="0"/>
              <a:t>), and last status change time (</a:t>
            </a:r>
            <a:r>
              <a:rPr lang="en-US" dirty="0" err="1"/>
              <a:t>st_ctim</a:t>
            </a:r>
            <a:r>
              <a:rPr lang="en-US" dirty="0"/>
              <a:t>)</a:t>
            </a:r>
            <a:r>
              <a:rPr lang="en-US" i="1" dirty="0"/>
              <a:t>. </a:t>
            </a:r>
            <a:r>
              <a:rPr lang="en-US" dirty="0"/>
              <a:t>Both return zero  if the call was successful or -1 on failure.</a:t>
            </a:r>
          </a:p>
          <a:p>
            <a:pPr marL="457200" lvl="1" indent="0">
              <a:buNone/>
            </a:pPr>
            <a:endParaRPr lang="en-US" dirty="0"/>
          </a:p>
          <a:p>
            <a:r>
              <a:rPr lang="en-US" dirty="0"/>
              <a:t>Streaming I/O</a:t>
            </a:r>
          </a:p>
          <a:p>
            <a:pPr marL="457200" lvl="1" indent="0">
              <a:spcBef>
                <a:spcPts val="600"/>
              </a:spcBef>
              <a:buNone/>
            </a:pPr>
            <a:r>
              <a:rPr lang="en-US" dirty="0"/>
              <a:t>No equivalent.</a:t>
            </a:r>
          </a:p>
        </p:txBody>
      </p:sp>
    </p:spTree>
    <p:extLst>
      <p:ext uri="{BB962C8B-B14F-4D97-AF65-F5344CB8AC3E}">
        <p14:creationId xmlns:p14="http://schemas.microsoft.com/office/powerpoint/2010/main" val="886990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Internal components of a hard disk drive</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3124200" y="1905000"/>
            <a:ext cx="5943600" cy="4457700"/>
          </a:xfrm>
          <a:prstGeom prst="rect">
            <a:avLst/>
          </a:prstGeom>
        </p:spPr>
      </p:pic>
    </p:spTree>
    <p:extLst>
      <p:ext uri="{BB962C8B-B14F-4D97-AF65-F5344CB8AC3E}">
        <p14:creationId xmlns:p14="http://schemas.microsoft.com/office/powerpoint/2010/main" val="10562049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File Descriptor and Stream Conversion</a:t>
            </a:r>
          </a:p>
        </p:txBody>
      </p:sp>
      <p:sp>
        <p:nvSpPr>
          <p:cNvPr id="3" name="Content Placeholder 2"/>
          <p:cNvSpPr>
            <a:spLocks noGrp="1"/>
          </p:cNvSpPr>
          <p:nvPr>
            <p:ph idx="1"/>
          </p:nvPr>
        </p:nvSpPr>
        <p:spPr/>
        <p:txBody>
          <a:bodyPr>
            <a:normAutofit/>
          </a:bodyPr>
          <a:lstStyle/>
          <a:p>
            <a:r>
              <a:rPr lang="en-US" dirty="0"/>
              <a:t>Open a stream associated with a file identified by </a:t>
            </a:r>
            <a:r>
              <a:rPr lang="en-US" i="1" dirty="0" err="1"/>
              <a:t>fd</a:t>
            </a:r>
            <a:r>
              <a:rPr lang="en-US" dirty="0"/>
              <a:t>:</a:t>
            </a:r>
          </a:p>
          <a:p>
            <a:pPr marL="457200" lvl="1" indent="0">
              <a:buNone/>
            </a:pPr>
            <a:r>
              <a:rPr lang="en-US" dirty="0">
                <a:latin typeface="Consolas" panose="020B0609020204030204" pitchFamily="49" charset="0"/>
                <a:cs typeface="Consolas" panose="020B0609020204030204" pitchFamily="49" charset="0"/>
              </a:rPr>
              <a:t>#include &lt;</a:t>
            </a:r>
            <a:r>
              <a:rPr lang="en-US" dirty="0" err="1">
                <a:latin typeface="Consolas" panose="020B0609020204030204" pitchFamily="49" charset="0"/>
                <a:cs typeface="Consolas" panose="020B0609020204030204" pitchFamily="49" charset="0"/>
              </a:rPr>
              <a:t>stdio.h</a:t>
            </a:r>
            <a:r>
              <a:rPr lang="en-US" dirty="0">
                <a:latin typeface="Consolas" panose="020B0609020204030204" pitchFamily="49" charset="0"/>
                <a:cs typeface="Consolas" panose="020B0609020204030204" pitchFamily="49" charset="0"/>
              </a:rPr>
              <a:t>&gt;</a:t>
            </a:r>
          </a:p>
          <a:p>
            <a:pPr marL="457200" lvl="1" indent="0">
              <a:buNone/>
            </a:pPr>
            <a:r>
              <a:rPr lang="en-US" dirty="0">
                <a:latin typeface="Consolas" panose="020B0609020204030204" pitchFamily="49" charset="0"/>
                <a:cs typeface="Consolas" panose="020B0609020204030204" pitchFamily="49" charset="0"/>
              </a:rPr>
              <a:t>FILE *</a:t>
            </a:r>
            <a:r>
              <a:rPr lang="en-US" dirty="0" err="1">
                <a:latin typeface="Consolas" panose="020B0609020204030204" pitchFamily="49" charset="0"/>
                <a:cs typeface="Consolas" panose="020B0609020204030204" pitchFamily="49" charset="0"/>
              </a:rPr>
              <a:t>fdopen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const</a:t>
            </a:r>
            <a:r>
              <a:rPr lang="en-US" dirty="0">
                <a:latin typeface="Consolas" panose="020B0609020204030204" pitchFamily="49" charset="0"/>
                <a:cs typeface="Consolas" panose="020B0609020204030204" pitchFamily="49" charset="0"/>
              </a:rPr>
              <a:t> char *mode);</a:t>
            </a:r>
          </a:p>
          <a:p>
            <a:pPr marL="457200" lvl="1" indent="0">
              <a:spcBef>
                <a:spcPts val="600"/>
              </a:spcBef>
              <a:buNone/>
            </a:pPr>
            <a:r>
              <a:rPr lang="en-US" dirty="0">
                <a:cs typeface="Consolas" panose="020B0609020204030204" pitchFamily="49" charset="0"/>
              </a:rPr>
              <a:t>The </a:t>
            </a:r>
            <a:r>
              <a:rPr lang="en-US" i="1" dirty="0">
                <a:cs typeface="Consolas" panose="020B0609020204030204" pitchFamily="49" charset="0"/>
              </a:rPr>
              <a:t>mode</a:t>
            </a:r>
            <a:r>
              <a:rPr lang="en-US" dirty="0">
                <a:cs typeface="Consolas" panose="020B0609020204030204" pitchFamily="49" charset="0"/>
              </a:rPr>
              <a:t> parameter must be compatible with the access type with which the underlying file was opened. “w” and “w+” modes do not truncate the file. File descriptor will be closed when the related stream is closed.</a:t>
            </a:r>
          </a:p>
          <a:p>
            <a:pPr marL="457200" lvl="1" indent="0">
              <a:spcBef>
                <a:spcPts val="600"/>
              </a:spcBef>
              <a:buNone/>
            </a:pPr>
            <a:endParaRPr lang="en-US" dirty="0"/>
          </a:p>
          <a:p>
            <a:r>
              <a:rPr lang="en-US" dirty="0"/>
              <a:t>Retrieve descriptor of a file used by </a:t>
            </a:r>
            <a:r>
              <a:rPr lang="en-US" i="1" dirty="0"/>
              <a:t>stream</a:t>
            </a:r>
            <a:r>
              <a:rPr lang="en-US" dirty="0"/>
              <a:t>:</a:t>
            </a:r>
          </a:p>
          <a:p>
            <a:pPr marL="457200" lvl="1" indent="0">
              <a:spcBef>
                <a:spcPts val="600"/>
              </a:spcBef>
              <a:buNone/>
            </a:pPr>
            <a:r>
              <a:rPr lang="en-US" dirty="0"/>
              <a:t>#include &lt;</a:t>
            </a:r>
            <a:r>
              <a:rPr lang="en-US" dirty="0" err="1"/>
              <a:t>unistd.h</a:t>
            </a:r>
            <a:r>
              <a:rPr lang="en-US" dirty="0"/>
              <a:t>&gt;</a:t>
            </a:r>
          </a:p>
          <a:p>
            <a:pPr marL="457200" lvl="1" indent="0">
              <a:spcBef>
                <a:spcPts val="600"/>
              </a:spcBef>
              <a:buNone/>
            </a:pPr>
            <a:r>
              <a:rPr lang="en-US" dirty="0" err="1"/>
              <a:t>int</a:t>
            </a:r>
            <a:r>
              <a:rPr lang="en-US" dirty="0"/>
              <a:t> </a:t>
            </a:r>
            <a:r>
              <a:rPr lang="en-US" dirty="0" err="1"/>
              <a:t>fileno</a:t>
            </a:r>
            <a:r>
              <a:rPr lang="en-US" dirty="0"/>
              <a:t>(FILE *stream);</a:t>
            </a:r>
          </a:p>
        </p:txBody>
      </p:sp>
    </p:spTree>
    <p:extLst>
      <p:ext uri="{BB962C8B-B14F-4D97-AF65-F5344CB8AC3E}">
        <p14:creationId xmlns:p14="http://schemas.microsoft.com/office/powerpoint/2010/main" val="3920323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98438"/>
            <a:ext cx="4572000" cy="715962"/>
          </a:xfrm>
        </p:spPr>
        <p:txBody>
          <a:bodyPr>
            <a:normAutofit/>
          </a:bodyPr>
          <a:lstStyle/>
          <a:p>
            <a:pPr algn="l"/>
            <a:r>
              <a:rPr lang="en-US" sz="3200" dirty="0"/>
              <a:t>Example: system calls</a:t>
            </a:r>
          </a:p>
        </p:txBody>
      </p:sp>
      <p:sp>
        <p:nvSpPr>
          <p:cNvPr id="4" name="Text Box 2"/>
          <p:cNvSpPr txBox="1">
            <a:spLocks noChangeArrowheads="1"/>
          </p:cNvSpPr>
          <p:nvPr/>
        </p:nvSpPr>
        <p:spPr bwMode="auto">
          <a:xfrm>
            <a:off x="1600200" y="929640"/>
            <a:ext cx="4419600" cy="585216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nSpc>
                <a:spcPct val="107000"/>
              </a:lnSpc>
            </a:pPr>
            <a:r>
              <a:rPr lang="en-US" sz="800" dirty="0">
                <a:solidFill>
                  <a:srgbClr val="FF8000"/>
                </a:solidFill>
                <a:latin typeface="Courier New"/>
                <a:ea typeface="Times New Roman"/>
                <a:cs typeface="Arial Unicode MS"/>
              </a:rPr>
              <a:t>001</a:t>
            </a:r>
            <a:r>
              <a:rPr lang="en-US" sz="800" dirty="0">
                <a:solidFill>
                  <a:srgbClr val="000000"/>
                </a:solidFill>
                <a:latin typeface="Courier New"/>
                <a:ea typeface="Times New Roman"/>
                <a:cs typeface="Arial Unicode MS"/>
              </a:rPr>
              <a:t> #include </a:t>
            </a:r>
            <a:r>
              <a:rPr lang="en-US" sz="800" b="1" dirty="0">
                <a:solidFill>
                  <a:srgbClr val="000080"/>
                </a:solidFill>
                <a:latin typeface="Courier New"/>
                <a:ea typeface="Times New Roman"/>
                <a:cs typeface="Arial Unicode MS"/>
              </a:rPr>
              <a:t>&lt;</a:t>
            </a:r>
            <a:r>
              <a:rPr lang="en-US" sz="800" dirty="0" err="1">
                <a:solidFill>
                  <a:srgbClr val="000000"/>
                </a:solidFill>
                <a:latin typeface="Courier New"/>
                <a:ea typeface="Times New Roman"/>
                <a:cs typeface="Arial Unicode MS"/>
              </a:rPr>
              <a:t>stdio</a:t>
            </a:r>
            <a:r>
              <a:rPr lang="en-US" sz="800" b="1" dirty="0" err="1">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h</a:t>
            </a:r>
            <a:r>
              <a:rPr lang="en-US" sz="800" b="1" dirty="0">
                <a:solidFill>
                  <a:srgbClr val="000080"/>
                </a:solidFill>
                <a:latin typeface="Courier New"/>
                <a:ea typeface="Times New Roman"/>
                <a:cs typeface="Arial Unicode MS"/>
              </a:rPr>
              <a:t>&gt;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002</a:t>
            </a:r>
            <a:r>
              <a:rPr lang="en-US" sz="800" dirty="0">
                <a:solidFill>
                  <a:srgbClr val="000000"/>
                </a:solidFill>
                <a:latin typeface="Courier New"/>
                <a:ea typeface="Times New Roman"/>
                <a:cs typeface="Arial Unicode MS"/>
              </a:rPr>
              <a:t> #include </a:t>
            </a:r>
            <a:r>
              <a:rPr lang="en-US" sz="800" b="1" dirty="0">
                <a:solidFill>
                  <a:srgbClr val="000080"/>
                </a:solidFill>
                <a:latin typeface="Courier New"/>
                <a:ea typeface="Times New Roman"/>
                <a:cs typeface="Arial Unicode MS"/>
              </a:rPr>
              <a:t>&lt;</a:t>
            </a:r>
            <a:r>
              <a:rPr lang="en-US" sz="800" dirty="0" err="1">
                <a:solidFill>
                  <a:srgbClr val="000000"/>
                </a:solidFill>
                <a:latin typeface="Courier New"/>
                <a:ea typeface="Times New Roman"/>
                <a:cs typeface="Arial Unicode MS"/>
              </a:rPr>
              <a:t>stdlib</a:t>
            </a:r>
            <a:r>
              <a:rPr lang="en-US" sz="800" b="1" dirty="0" err="1">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h</a:t>
            </a:r>
            <a:r>
              <a:rPr lang="en-US" sz="800" b="1" dirty="0">
                <a:solidFill>
                  <a:srgbClr val="000080"/>
                </a:solidFill>
                <a:latin typeface="Courier New"/>
                <a:ea typeface="Times New Roman"/>
                <a:cs typeface="Arial Unicode MS"/>
              </a:rPr>
              <a:t>&gt;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003</a:t>
            </a:r>
            <a:r>
              <a:rPr lang="en-US" sz="800" dirty="0">
                <a:solidFill>
                  <a:srgbClr val="000000"/>
                </a:solidFill>
                <a:latin typeface="Courier New"/>
                <a:ea typeface="Times New Roman"/>
                <a:cs typeface="Arial Unicode MS"/>
              </a:rPr>
              <a:t> #include </a:t>
            </a:r>
            <a:r>
              <a:rPr lang="en-US" sz="800" b="1" dirty="0">
                <a:solidFill>
                  <a:srgbClr val="000080"/>
                </a:solidFill>
                <a:latin typeface="Courier New"/>
                <a:ea typeface="Times New Roman"/>
                <a:cs typeface="Arial Unicode MS"/>
              </a:rPr>
              <a:t>&lt;</a:t>
            </a:r>
            <a:r>
              <a:rPr lang="en-US" sz="800" dirty="0" err="1">
                <a:solidFill>
                  <a:srgbClr val="000000"/>
                </a:solidFill>
                <a:latin typeface="Courier New"/>
                <a:ea typeface="Times New Roman"/>
                <a:cs typeface="Arial Unicode MS"/>
              </a:rPr>
              <a:t>unistd</a:t>
            </a:r>
            <a:r>
              <a:rPr lang="en-US" sz="800" b="1" dirty="0" err="1">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h</a:t>
            </a:r>
            <a:r>
              <a:rPr lang="en-US" sz="800" b="1" dirty="0">
                <a:solidFill>
                  <a:srgbClr val="000080"/>
                </a:solidFill>
                <a:latin typeface="Courier New"/>
                <a:ea typeface="Times New Roman"/>
                <a:cs typeface="Arial Unicode MS"/>
              </a:rPr>
              <a:t>&gt;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004</a:t>
            </a:r>
            <a:r>
              <a:rPr lang="en-US" sz="800" dirty="0">
                <a:solidFill>
                  <a:srgbClr val="000000"/>
                </a:solidFill>
                <a:latin typeface="Courier New"/>
                <a:ea typeface="Times New Roman"/>
                <a:cs typeface="Arial Unicode MS"/>
              </a:rPr>
              <a:t> #include </a:t>
            </a:r>
            <a:r>
              <a:rPr lang="en-US" sz="800" b="1" dirty="0">
                <a:solidFill>
                  <a:srgbClr val="000080"/>
                </a:solidFill>
                <a:latin typeface="Courier New"/>
                <a:ea typeface="Times New Roman"/>
                <a:cs typeface="Arial Unicode MS"/>
              </a:rPr>
              <a:t>&lt;</a:t>
            </a:r>
            <a:r>
              <a:rPr lang="en-US" sz="800" dirty="0">
                <a:solidFill>
                  <a:srgbClr val="000000"/>
                </a:solidFill>
                <a:latin typeface="Courier New"/>
                <a:ea typeface="Times New Roman"/>
                <a:cs typeface="Arial Unicode MS"/>
              </a:rPr>
              <a:t>sys</a:t>
            </a:r>
            <a:r>
              <a:rPr lang="en-US" sz="800" b="1" dirty="0">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stat</a:t>
            </a:r>
            <a:r>
              <a:rPr lang="en-US" sz="800" b="1" dirty="0" err="1">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h</a:t>
            </a:r>
            <a:r>
              <a:rPr lang="en-US" sz="800" b="1" dirty="0">
                <a:solidFill>
                  <a:srgbClr val="000080"/>
                </a:solidFill>
                <a:latin typeface="Courier New"/>
                <a:ea typeface="Times New Roman"/>
                <a:cs typeface="Arial Unicode MS"/>
              </a:rPr>
              <a:t>&gt;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005</a:t>
            </a:r>
            <a:r>
              <a:rPr lang="en-US" sz="800" dirty="0">
                <a:solidFill>
                  <a:srgbClr val="000000"/>
                </a:solidFill>
                <a:latin typeface="Courier New"/>
                <a:ea typeface="Times New Roman"/>
                <a:cs typeface="Arial Unicode MS"/>
              </a:rPr>
              <a:t> #include </a:t>
            </a:r>
            <a:r>
              <a:rPr lang="en-US" sz="800" b="1" dirty="0">
                <a:solidFill>
                  <a:srgbClr val="000080"/>
                </a:solidFill>
                <a:latin typeface="Courier New"/>
                <a:ea typeface="Times New Roman"/>
                <a:cs typeface="Arial Unicode MS"/>
              </a:rPr>
              <a:t>&lt;</a:t>
            </a:r>
            <a:r>
              <a:rPr lang="en-US" sz="800" dirty="0" err="1">
                <a:solidFill>
                  <a:srgbClr val="000000"/>
                </a:solidFill>
                <a:latin typeface="Courier New"/>
                <a:ea typeface="Times New Roman"/>
                <a:cs typeface="Arial Unicode MS"/>
              </a:rPr>
              <a:t>fcntl</a:t>
            </a:r>
            <a:r>
              <a:rPr lang="en-US" sz="800" b="1" dirty="0" err="1">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h</a:t>
            </a:r>
            <a:r>
              <a:rPr lang="en-US" sz="800" b="1" dirty="0">
                <a:solidFill>
                  <a:srgbClr val="000080"/>
                </a:solidFill>
                <a:latin typeface="Courier New"/>
                <a:ea typeface="Times New Roman"/>
                <a:cs typeface="Arial Unicode MS"/>
              </a:rPr>
              <a:t>&gt;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006</a:t>
            </a:r>
            <a:r>
              <a:rPr lang="en-US" sz="800" dirty="0">
                <a:solidFill>
                  <a:srgbClr val="000000"/>
                </a:solidFill>
                <a:latin typeface="Courier New"/>
                <a:ea typeface="Times New Roman"/>
                <a:cs typeface="Arial Unicode MS"/>
              </a:rPr>
              <a:t> </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007</a:t>
            </a:r>
            <a:r>
              <a:rPr lang="en-US" sz="800" dirty="0">
                <a:solidFill>
                  <a:srgbClr val="000000"/>
                </a:solidFill>
                <a:latin typeface="Courier New"/>
                <a:ea typeface="Times New Roman"/>
                <a:cs typeface="Arial Unicode MS"/>
              </a:rPr>
              <a:t> #define BUFFER_SIZE </a:t>
            </a:r>
            <a:r>
              <a:rPr lang="en-US" sz="800" dirty="0">
                <a:solidFill>
                  <a:srgbClr val="FF8000"/>
                </a:solidFill>
                <a:latin typeface="Courier New"/>
                <a:ea typeface="Times New Roman"/>
                <a:cs typeface="Arial Unicode MS"/>
              </a:rPr>
              <a:t>4096</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008</a:t>
            </a:r>
            <a:r>
              <a:rPr lang="en-US" sz="800" dirty="0">
                <a:solidFill>
                  <a:srgbClr val="000000"/>
                </a:solidFill>
                <a:latin typeface="Courier New"/>
                <a:ea typeface="Times New Roman"/>
                <a:cs typeface="Arial Unicode MS"/>
              </a:rPr>
              <a:t> #define HALF </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BUFFER_SIZE</a:t>
            </a:r>
            <a:r>
              <a:rPr lang="en-US" sz="800" b="1" dirty="0">
                <a:solidFill>
                  <a:srgbClr val="000080"/>
                </a:solidFill>
                <a:latin typeface="Courier New"/>
                <a:ea typeface="Times New Roman"/>
                <a:cs typeface="Arial Unicode MS"/>
              </a:rPr>
              <a:t>/</a:t>
            </a:r>
            <a:r>
              <a:rPr lang="en-US" sz="800" dirty="0">
                <a:solidFill>
                  <a:srgbClr val="FF8000"/>
                </a:solidFill>
                <a:latin typeface="Courier New"/>
                <a:ea typeface="Times New Roman"/>
                <a:cs typeface="Arial Unicode MS"/>
              </a:rPr>
              <a:t>2</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009</a:t>
            </a:r>
            <a:r>
              <a:rPr lang="en-US" sz="800" dirty="0">
                <a:solidFill>
                  <a:srgbClr val="000000"/>
                </a:solidFill>
                <a:latin typeface="Courier New"/>
                <a:ea typeface="Times New Roman"/>
                <a:cs typeface="Arial Unicode MS"/>
              </a:rPr>
              <a:t> </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010</a:t>
            </a:r>
            <a:r>
              <a:rPr lang="en-US" sz="800" dirty="0">
                <a:solidFill>
                  <a:srgbClr val="000000"/>
                </a:solidFill>
                <a:latin typeface="Courier New"/>
                <a:ea typeface="Times New Roman"/>
                <a:cs typeface="Arial Unicode MS"/>
              </a:rPr>
              <a:t> </a:t>
            </a:r>
            <a:r>
              <a:rPr lang="en-US" sz="800" dirty="0" err="1">
                <a:solidFill>
                  <a:srgbClr val="8000FF"/>
                </a:solidFill>
                <a:latin typeface="Courier New"/>
                <a:ea typeface="Times New Roman"/>
                <a:cs typeface="Arial Unicode MS"/>
              </a:rPr>
              <a:t>int</a:t>
            </a:r>
            <a:r>
              <a:rPr lang="en-US" sz="800" dirty="0">
                <a:solidFill>
                  <a:srgbClr val="000000"/>
                </a:solidFill>
                <a:latin typeface="Courier New"/>
                <a:ea typeface="Times New Roman"/>
                <a:cs typeface="Arial Unicode MS"/>
              </a:rPr>
              <a:t> main</a:t>
            </a:r>
            <a:r>
              <a:rPr lang="en-US" sz="800" b="1" dirty="0">
                <a:solidFill>
                  <a:srgbClr val="000080"/>
                </a:solidFill>
                <a:latin typeface="Courier New"/>
                <a:ea typeface="Times New Roman"/>
                <a:cs typeface="Arial Unicode MS"/>
              </a:rPr>
              <a:t>(</a:t>
            </a:r>
            <a:r>
              <a:rPr lang="en-US" sz="800" dirty="0" err="1">
                <a:solidFill>
                  <a:srgbClr val="8000FF"/>
                </a:solidFill>
                <a:latin typeface="Courier New"/>
                <a:ea typeface="Times New Roman"/>
                <a:cs typeface="Arial Unicode MS"/>
              </a:rPr>
              <a:t>int</a:t>
            </a:r>
            <a:r>
              <a:rPr lang="en-US" sz="800" dirty="0">
                <a:solidFill>
                  <a:srgbClr val="000000"/>
                </a:solidFill>
                <a:latin typeface="Courier New"/>
                <a:ea typeface="Times New Roman"/>
                <a:cs typeface="Arial Unicode MS"/>
              </a:rPr>
              <a:t> </a:t>
            </a:r>
            <a:r>
              <a:rPr lang="en-US" sz="800" dirty="0" err="1">
                <a:solidFill>
                  <a:srgbClr val="000000"/>
                </a:solidFill>
                <a:latin typeface="Courier New"/>
                <a:ea typeface="Times New Roman"/>
                <a:cs typeface="Arial Unicode MS"/>
              </a:rPr>
              <a:t>argc</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dirty="0">
                <a:solidFill>
                  <a:srgbClr val="8000FF"/>
                </a:solidFill>
                <a:latin typeface="Courier New"/>
                <a:ea typeface="Times New Roman"/>
                <a:cs typeface="Arial Unicode MS"/>
              </a:rPr>
              <a:t>char</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argv</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011</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012</a:t>
            </a:r>
            <a:r>
              <a:rPr lang="en-US" sz="800" dirty="0">
                <a:solidFill>
                  <a:srgbClr val="000000"/>
                </a:solidFill>
                <a:latin typeface="Courier New"/>
                <a:ea typeface="Times New Roman"/>
                <a:cs typeface="Arial Unicode MS"/>
              </a:rPr>
              <a:t>   </a:t>
            </a:r>
            <a:r>
              <a:rPr lang="en-US" sz="800" dirty="0">
                <a:solidFill>
                  <a:srgbClr val="008000"/>
                </a:solidFill>
                <a:latin typeface="Courier New"/>
                <a:ea typeface="Times New Roman"/>
                <a:cs typeface="Arial Unicode MS"/>
              </a:rPr>
              <a:t>// initialize buffer</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013</a:t>
            </a:r>
            <a:r>
              <a:rPr lang="en-US" sz="800" dirty="0">
                <a:solidFill>
                  <a:srgbClr val="000000"/>
                </a:solidFill>
                <a:latin typeface="Courier New"/>
                <a:ea typeface="Times New Roman"/>
                <a:cs typeface="Arial Unicode MS"/>
              </a:rPr>
              <a:t>   </a:t>
            </a:r>
            <a:r>
              <a:rPr lang="en-US" sz="800" dirty="0" err="1">
                <a:solidFill>
                  <a:srgbClr val="8000FF"/>
                </a:solidFill>
                <a:latin typeface="Courier New"/>
                <a:ea typeface="Times New Roman"/>
                <a:cs typeface="Arial Unicode MS"/>
              </a:rPr>
              <a:t>int</a:t>
            </a:r>
            <a:r>
              <a:rPr lang="en-US" sz="800" dirty="0">
                <a:solidFill>
                  <a:srgbClr val="000000"/>
                </a:solidFill>
                <a:latin typeface="Courier New"/>
                <a:ea typeface="Times New Roman"/>
                <a:cs typeface="Arial Unicode MS"/>
              </a:rPr>
              <a:t> </a:t>
            </a:r>
            <a:r>
              <a:rPr lang="en-US" sz="800" dirty="0" err="1">
                <a:solidFill>
                  <a:srgbClr val="000000"/>
                </a:solidFill>
                <a:latin typeface="Courier New"/>
                <a:ea typeface="Times New Roman"/>
                <a:cs typeface="Arial Unicode MS"/>
              </a:rPr>
              <a:t>wbuf</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BUFFER_SIZE</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dirty="0" err="1">
                <a:solidFill>
                  <a:srgbClr val="000000"/>
                </a:solidFill>
                <a:latin typeface="Courier New"/>
                <a:ea typeface="Times New Roman"/>
                <a:cs typeface="Arial Unicode MS"/>
              </a:rPr>
              <a:t>i</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014</a:t>
            </a:r>
            <a:r>
              <a:rPr lang="en-US" sz="800" dirty="0">
                <a:solidFill>
                  <a:srgbClr val="000000"/>
                </a:solidFill>
                <a:latin typeface="Courier New"/>
                <a:ea typeface="Times New Roman"/>
                <a:cs typeface="Arial Unicode MS"/>
              </a:rPr>
              <a:t>   </a:t>
            </a:r>
            <a:r>
              <a:rPr lang="en-US" sz="800" b="1" dirty="0">
                <a:solidFill>
                  <a:srgbClr val="0000FF"/>
                </a:solidFill>
                <a:latin typeface="Courier New"/>
                <a:ea typeface="Times New Roman"/>
                <a:cs typeface="Arial Unicode MS"/>
              </a:rPr>
              <a:t>for</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i</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dirty="0">
                <a:solidFill>
                  <a:srgbClr val="FF8000"/>
                </a:solidFill>
                <a:latin typeface="Courier New"/>
                <a:ea typeface="Times New Roman"/>
                <a:cs typeface="Arial Unicode MS"/>
              </a:rPr>
              <a:t>0</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dirty="0" err="1">
                <a:solidFill>
                  <a:srgbClr val="000000"/>
                </a:solidFill>
                <a:latin typeface="Courier New"/>
                <a:ea typeface="Times New Roman"/>
                <a:cs typeface="Arial Unicode MS"/>
              </a:rPr>
              <a:t>i</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&lt;</a:t>
            </a:r>
            <a:r>
              <a:rPr lang="en-US" sz="800" dirty="0">
                <a:solidFill>
                  <a:srgbClr val="000000"/>
                </a:solidFill>
                <a:latin typeface="Courier New"/>
                <a:ea typeface="Times New Roman"/>
                <a:cs typeface="Arial Unicode MS"/>
              </a:rPr>
              <a:t> BUFFER_SIZE</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dirty="0" err="1">
                <a:solidFill>
                  <a:srgbClr val="000000"/>
                </a:solidFill>
                <a:latin typeface="Courier New"/>
                <a:ea typeface="Times New Roman"/>
                <a:cs typeface="Arial Unicode MS"/>
              </a:rPr>
              <a:t>i</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dirty="0" err="1">
                <a:solidFill>
                  <a:srgbClr val="000000"/>
                </a:solidFill>
                <a:latin typeface="Courier New"/>
                <a:ea typeface="Times New Roman"/>
                <a:cs typeface="Arial Unicode MS"/>
              </a:rPr>
              <a:t>wbuf</a:t>
            </a:r>
            <a:r>
              <a:rPr lang="en-US" sz="800" b="1" dirty="0">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i</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dirty="0">
                <a:solidFill>
                  <a:srgbClr val="FF8000"/>
                </a:solidFill>
                <a:latin typeface="Courier New"/>
                <a:ea typeface="Times New Roman"/>
                <a:cs typeface="Arial Unicode MS"/>
              </a:rPr>
              <a:t>2</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i</a:t>
            </a:r>
            <a:r>
              <a:rPr lang="en-US" sz="800" b="1" dirty="0">
                <a:solidFill>
                  <a:srgbClr val="000080"/>
                </a:solidFill>
                <a:latin typeface="Courier New"/>
                <a:ea typeface="Times New Roman"/>
                <a:cs typeface="Arial Unicode MS"/>
              </a:rPr>
              <a:t>+</a:t>
            </a:r>
            <a:r>
              <a:rPr lang="en-US" sz="800" dirty="0">
                <a:solidFill>
                  <a:srgbClr val="FF8000"/>
                </a:solidFill>
                <a:latin typeface="Courier New"/>
                <a:ea typeface="Times New Roman"/>
                <a:cs typeface="Arial Unicode MS"/>
              </a:rPr>
              <a:t>1</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015</a:t>
            </a:r>
            <a:r>
              <a:rPr lang="en-US" sz="800" dirty="0">
                <a:solidFill>
                  <a:srgbClr val="000000"/>
                </a:solidFill>
                <a:latin typeface="Courier New"/>
                <a:ea typeface="Times New Roman"/>
                <a:cs typeface="Arial Unicode MS"/>
              </a:rPr>
              <a:t> </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016</a:t>
            </a:r>
            <a:r>
              <a:rPr lang="en-US" sz="800" dirty="0">
                <a:solidFill>
                  <a:srgbClr val="000000"/>
                </a:solidFill>
                <a:latin typeface="Courier New"/>
                <a:ea typeface="Times New Roman"/>
                <a:cs typeface="Arial Unicode MS"/>
              </a:rPr>
              <a:t>   </a:t>
            </a:r>
            <a:r>
              <a:rPr lang="en-US" sz="800" dirty="0">
                <a:solidFill>
                  <a:srgbClr val="008000"/>
                </a:solidFill>
                <a:latin typeface="Courier New"/>
                <a:ea typeface="Times New Roman"/>
                <a:cs typeface="Arial Unicode MS"/>
              </a:rPr>
              <a:t>// open file, write buffer contents, and flush it to the storage</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017</a:t>
            </a:r>
            <a:r>
              <a:rPr lang="en-US" sz="800" dirty="0">
                <a:solidFill>
                  <a:srgbClr val="000000"/>
                </a:solidFill>
                <a:latin typeface="Courier New"/>
                <a:ea typeface="Times New Roman"/>
                <a:cs typeface="Arial Unicode MS"/>
              </a:rPr>
              <a:t>   </a:t>
            </a:r>
            <a:r>
              <a:rPr lang="en-US" sz="800" dirty="0" err="1">
                <a:solidFill>
                  <a:srgbClr val="8000FF"/>
                </a:solidFill>
                <a:latin typeface="Courier New"/>
                <a:ea typeface="Times New Roman"/>
                <a:cs typeface="Arial Unicode MS"/>
              </a:rPr>
              <a:t>int</a:t>
            </a:r>
            <a:r>
              <a:rPr lang="en-US" sz="800" dirty="0">
                <a:solidFill>
                  <a:srgbClr val="000000"/>
                </a:solidFill>
                <a:latin typeface="Courier New"/>
                <a:ea typeface="Times New Roman"/>
                <a:cs typeface="Arial Unicode MS"/>
              </a:rPr>
              <a:t> </a:t>
            </a:r>
            <a:r>
              <a:rPr lang="en-US" sz="800" dirty="0" err="1">
                <a:solidFill>
                  <a:srgbClr val="000000"/>
                </a:solidFill>
                <a:latin typeface="Courier New"/>
                <a:ea typeface="Times New Roman"/>
                <a:cs typeface="Arial Unicode MS"/>
              </a:rPr>
              <a:t>fd</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open</a:t>
            </a:r>
            <a:r>
              <a:rPr lang="en-US" sz="800" b="1" dirty="0">
                <a:solidFill>
                  <a:srgbClr val="000080"/>
                </a:solidFill>
                <a:latin typeface="Courier New"/>
                <a:ea typeface="Times New Roman"/>
                <a:cs typeface="Arial Unicode MS"/>
              </a:rPr>
              <a:t>(</a:t>
            </a:r>
            <a:r>
              <a:rPr lang="en-US" sz="800" dirty="0">
                <a:solidFill>
                  <a:srgbClr val="808080"/>
                </a:solidFill>
                <a:latin typeface="Courier New"/>
                <a:ea typeface="Times New Roman"/>
                <a:cs typeface="Arial Unicode MS"/>
              </a:rPr>
              <a:t>"test_file.dat"</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O_WRONLY</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O_CREAT|O_TRUNC</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dirty="0">
                <a:solidFill>
                  <a:srgbClr val="FF8000"/>
                </a:solidFill>
                <a:latin typeface="Courier New"/>
                <a:ea typeface="Times New Roman"/>
                <a:cs typeface="Arial Unicode MS"/>
              </a:rPr>
              <a:t>0600</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018</a:t>
            </a:r>
            <a:r>
              <a:rPr lang="en-US" sz="800" dirty="0">
                <a:solidFill>
                  <a:srgbClr val="000000"/>
                </a:solidFill>
                <a:latin typeface="Courier New"/>
                <a:ea typeface="Times New Roman"/>
                <a:cs typeface="Arial Unicode MS"/>
              </a:rPr>
              <a:t>   </a:t>
            </a:r>
            <a:r>
              <a:rPr lang="en-US" sz="800" dirty="0" err="1">
                <a:solidFill>
                  <a:srgbClr val="8000FF"/>
                </a:solidFill>
                <a:latin typeface="Courier New"/>
                <a:ea typeface="Times New Roman"/>
                <a:cs typeface="Arial Unicode MS"/>
              </a:rPr>
              <a:t>int</a:t>
            </a:r>
            <a:r>
              <a:rPr lang="en-US" sz="800" dirty="0">
                <a:solidFill>
                  <a:srgbClr val="000000"/>
                </a:solidFill>
                <a:latin typeface="Courier New"/>
                <a:ea typeface="Times New Roman"/>
                <a:cs typeface="Arial Unicode MS"/>
              </a:rPr>
              <a:t> bytes </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BUFFER_SIZE</a:t>
            </a:r>
            <a:r>
              <a:rPr lang="en-US" sz="800" b="1" dirty="0">
                <a:solidFill>
                  <a:srgbClr val="000080"/>
                </a:solidFill>
                <a:latin typeface="Courier New"/>
                <a:ea typeface="Times New Roman"/>
                <a:cs typeface="Arial Unicode MS"/>
              </a:rPr>
              <a:t>*</a:t>
            </a:r>
            <a:r>
              <a:rPr lang="en-US" sz="800" b="1" dirty="0" err="1">
                <a:solidFill>
                  <a:srgbClr val="0000FF"/>
                </a:solidFill>
                <a:latin typeface="Courier New"/>
                <a:ea typeface="Times New Roman"/>
                <a:cs typeface="Arial Unicode MS"/>
              </a:rPr>
              <a:t>sizeof</a:t>
            </a:r>
            <a:r>
              <a:rPr lang="en-US" sz="800" b="1" dirty="0">
                <a:solidFill>
                  <a:srgbClr val="000080"/>
                </a:solidFill>
                <a:latin typeface="Courier New"/>
                <a:ea typeface="Times New Roman"/>
                <a:cs typeface="Arial Unicode MS"/>
              </a:rPr>
              <a:t>(</a:t>
            </a:r>
            <a:r>
              <a:rPr lang="en-US" sz="800" dirty="0" err="1">
                <a:solidFill>
                  <a:srgbClr val="8000FF"/>
                </a:solidFill>
                <a:latin typeface="Courier New"/>
                <a:ea typeface="Times New Roman"/>
                <a:cs typeface="Arial Unicode MS"/>
              </a:rPr>
              <a:t>int</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019</a:t>
            </a:r>
            <a:r>
              <a:rPr lang="en-US" sz="800" dirty="0">
                <a:solidFill>
                  <a:srgbClr val="000000"/>
                </a:solidFill>
                <a:latin typeface="Courier New"/>
                <a:ea typeface="Times New Roman"/>
                <a:cs typeface="Arial Unicode MS"/>
              </a:rPr>
              <a:t>   </a:t>
            </a:r>
            <a:r>
              <a:rPr lang="en-US" sz="800" b="1" dirty="0">
                <a:solidFill>
                  <a:srgbClr val="0000FF"/>
                </a:solidFill>
                <a:latin typeface="Courier New"/>
                <a:ea typeface="Times New Roman"/>
                <a:cs typeface="Arial Unicode MS"/>
              </a:rPr>
              <a:t>if</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write</a:t>
            </a:r>
            <a:r>
              <a:rPr lang="en-US" sz="800" b="1" dirty="0">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fd</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dirty="0" err="1">
                <a:solidFill>
                  <a:srgbClr val="000000"/>
                </a:solidFill>
                <a:latin typeface="Courier New"/>
                <a:ea typeface="Times New Roman"/>
                <a:cs typeface="Arial Unicode MS"/>
              </a:rPr>
              <a:t>wbuf</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bytes</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bytes</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020</a:t>
            </a:r>
            <a:r>
              <a:rPr lang="en-US" sz="800" dirty="0">
                <a:solidFill>
                  <a:srgbClr val="000000"/>
                </a:solidFill>
                <a:latin typeface="Courier New"/>
                <a:ea typeface="Times New Roman"/>
                <a:cs typeface="Arial Unicode MS"/>
              </a:rPr>
              <a:t>     </a:t>
            </a:r>
            <a:r>
              <a:rPr lang="en-US" sz="800" dirty="0" err="1">
                <a:solidFill>
                  <a:srgbClr val="000000"/>
                </a:solidFill>
                <a:latin typeface="Courier New"/>
                <a:ea typeface="Times New Roman"/>
                <a:cs typeface="Arial Unicode MS"/>
              </a:rPr>
              <a:t>fprintf</a:t>
            </a:r>
            <a:r>
              <a:rPr lang="en-US" sz="800" b="1" dirty="0">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stderr</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dirty="0">
                <a:solidFill>
                  <a:srgbClr val="808080"/>
                </a:solidFill>
                <a:latin typeface="Courier New"/>
                <a:ea typeface="Times New Roman"/>
                <a:cs typeface="Arial Unicode MS"/>
              </a:rPr>
              <a:t>"Error: truncated write, exiting!\n"</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021</a:t>
            </a:r>
            <a:r>
              <a:rPr lang="en-US" sz="800" dirty="0">
                <a:solidFill>
                  <a:srgbClr val="000000"/>
                </a:solidFill>
                <a:latin typeface="Courier New"/>
                <a:ea typeface="Times New Roman"/>
                <a:cs typeface="Arial Unicode MS"/>
              </a:rPr>
              <a:t>     exit</a:t>
            </a:r>
            <a:r>
              <a:rPr lang="en-US" sz="800" b="1" dirty="0">
                <a:solidFill>
                  <a:srgbClr val="000080"/>
                </a:solidFill>
                <a:latin typeface="Courier New"/>
                <a:ea typeface="Times New Roman"/>
                <a:cs typeface="Arial Unicode MS"/>
              </a:rPr>
              <a:t>(</a:t>
            </a:r>
            <a:r>
              <a:rPr lang="en-US" sz="800" dirty="0">
                <a:solidFill>
                  <a:srgbClr val="FF8000"/>
                </a:solidFill>
                <a:latin typeface="Courier New"/>
                <a:ea typeface="Times New Roman"/>
                <a:cs typeface="Arial Unicode MS"/>
              </a:rPr>
              <a:t>1</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022</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023</a:t>
            </a:r>
            <a:r>
              <a:rPr lang="en-US" sz="800" dirty="0">
                <a:solidFill>
                  <a:srgbClr val="000000"/>
                </a:solidFill>
                <a:latin typeface="Courier New"/>
                <a:ea typeface="Times New Roman"/>
                <a:cs typeface="Arial Unicode MS"/>
              </a:rPr>
              <a:t>   </a:t>
            </a:r>
            <a:r>
              <a:rPr lang="en-US" sz="800" dirty="0" err="1">
                <a:solidFill>
                  <a:srgbClr val="000000"/>
                </a:solidFill>
                <a:latin typeface="Courier New"/>
                <a:ea typeface="Times New Roman"/>
                <a:cs typeface="Arial Unicode MS"/>
              </a:rPr>
              <a:t>fsync</a:t>
            </a:r>
            <a:r>
              <a:rPr lang="en-US" sz="800" b="1" dirty="0">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fd</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024</a:t>
            </a:r>
            <a:r>
              <a:rPr lang="en-US" sz="800" dirty="0">
                <a:solidFill>
                  <a:srgbClr val="000000"/>
                </a:solidFill>
                <a:latin typeface="Courier New"/>
                <a:ea typeface="Times New Roman"/>
                <a:cs typeface="Arial Unicode MS"/>
              </a:rPr>
              <a:t>   close</a:t>
            </a:r>
            <a:r>
              <a:rPr lang="en-US" sz="800" b="1" dirty="0">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fd</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025</a:t>
            </a:r>
            <a:r>
              <a:rPr lang="en-US" sz="800" dirty="0">
                <a:solidFill>
                  <a:srgbClr val="000000"/>
                </a:solidFill>
                <a:latin typeface="Courier New"/>
                <a:ea typeface="Times New Roman"/>
                <a:cs typeface="Arial Unicode MS"/>
              </a:rPr>
              <a:t> </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026</a:t>
            </a:r>
            <a:r>
              <a:rPr lang="en-US" sz="800" dirty="0">
                <a:solidFill>
                  <a:srgbClr val="000000"/>
                </a:solidFill>
                <a:latin typeface="Courier New"/>
                <a:ea typeface="Times New Roman"/>
                <a:cs typeface="Arial Unicode MS"/>
              </a:rPr>
              <a:t>   </a:t>
            </a:r>
            <a:r>
              <a:rPr lang="en-US" sz="800" dirty="0">
                <a:solidFill>
                  <a:srgbClr val="008000"/>
                </a:solidFill>
                <a:latin typeface="Courier New"/>
                <a:ea typeface="Times New Roman"/>
                <a:cs typeface="Arial Unicode MS"/>
              </a:rPr>
              <a:t>// retrieve the second half of the file and verify</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027</a:t>
            </a:r>
            <a:r>
              <a:rPr lang="en-US" sz="800" dirty="0">
                <a:solidFill>
                  <a:srgbClr val="000000"/>
                </a:solidFill>
                <a:latin typeface="Courier New"/>
                <a:ea typeface="Times New Roman"/>
                <a:cs typeface="Arial Unicode MS"/>
              </a:rPr>
              <a:t>   </a:t>
            </a:r>
            <a:r>
              <a:rPr lang="en-US" sz="800" dirty="0" err="1">
                <a:solidFill>
                  <a:srgbClr val="8000FF"/>
                </a:solidFill>
                <a:latin typeface="Courier New"/>
                <a:ea typeface="Times New Roman"/>
                <a:cs typeface="Arial Unicode MS"/>
              </a:rPr>
              <a:t>int</a:t>
            </a:r>
            <a:r>
              <a:rPr lang="en-US" sz="800" dirty="0">
                <a:solidFill>
                  <a:srgbClr val="000000"/>
                </a:solidFill>
                <a:latin typeface="Courier New"/>
                <a:ea typeface="Times New Roman"/>
                <a:cs typeface="Arial Unicode MS"/>
              </a:rPr>
              <a:t> </a:t>
            </a:r>
            <a:r>
              <a:rPr lang="en-US" sz="800" dirty="0" err="1">
                <a:solidFill>
                  <a:srgbClr val="000000"/>
                </a:solidFill>
                <a:latin typeface="Courier New"/>
                <a:ea typeface="Times New Roman"/>
                <a:cs typeface="Arial Unicode MS"/>
              </a:rPr>
              <a:t>rbuf</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HALF</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028</a:t>
            </a:r>
            <a:r>
              <a:rPr lang="en-US" sz="800" dirty="0">
                <a:solidFill>
                  <a:srgbClr val="000000"/>
                </a:solidFill>
                <a:latin typeface="Courier New"/>
                <a:ea typeface="Times New Roman"/>
                <a:cs typeface="Arial Unicode MS"/>
              </a:rPr>
              <a:t>   </a:t>
            </a:r>
            <a:r>
              <a:rPr lang="en-US" sz="800" dirty="0" err="1">
                <a:solidFill>
                  <a:srgbClr val="000000"/>
                </a:solidFill>
                <a:latin typeface="Courier New"/>
                <a:ea typeface="Times New Roman"/>
                <a:cs typeface="Arial Unicode MS"/>
              </a:rPr>
              <a:t>fd</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open</a:t>
            </a:r>
            <a:r>
              <a:rPr lang="en-US" sz="800" b="1" dirty="0">
                <a:solidFill>
                  <a:srgbClr val="000080"/>
                </a:solidFill>
                <a:latin typeface="Courier New"/>
                <a:ea typeface="Times New Roman"/>
                <a:cs typeface="Arial Unicode MS"/>
              </a:rPr>
              <a:t>(</a:t>
            </a:r>
            <a:r>
              <a:rPr lang="en-US" sz="800" dirty="0">
                <a:solidFill>
                  <a:srgbClr val="808080"/>
                </a:solidFill>
                <a:latin typeface="Courier New"/>
                <a:ea typeface="Times New Roman"/>
                <a:cs typeface="Arial Unicode MS"/>
              </a:rPr>
              <a:t>"test_file.dat"</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O_RDONLY</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029</a:t>
            </a:r>
            <a:r>
              <a:rPr lang="en-US" sz="800" dirty="0">
                <a:solidFill>
                  <a:srgbClr val="000000"/>
                </a:solidFill>
                <a:latin typeface="Courier New"/>
                <a:ea typeface="Times New Roman"/>
                <a:cs typeface="Arial Unicode MS"/>
              </a:rPr>
              <a:t>   bytes </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dirty="0">
                <a:solidFill>
                  <a:srgbClr val="FF8000"/>
                </a:solidFill>
                <a:latin typeface="Courier New"/>
                <a:ea typeface="Times New Roman"/>
                <a:cs typeface="Arial Unicode MS"/>
              </a:rPr>
              <a:t>2</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030</a:t>
            </a:r>
            <a:r>
              <a:rPr lang="en-US" sz="800" dirty="0">
                <a:solidFill>
                  <a:srgbClr val="000000"/>
                </a:solidFill>
                <a:latin typeface="Courier New"/>
                <a:ea typeface="Times New Roman"/>
                <a:cs typeface="Arial Unicode MS"/>
              </a:rPr>
              <a:t>   </a:t>
            </a:r>
            <a:r>
              <a:rPr lang="en-US" sz="800" b="1" dirty="0">
                <a:solidFill>
                  <a:srgbClr val="0000FF"/>
                </a:solidFill>
                <a:latin typeface="Courier New"/>
                <a:ea typeface="Times New Roman"/>
                <a:cs typeface="Arial Unicode MS"/>
              </a:rPr>
              <a:t>if</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pread</a:t>
            </a:r>
            <a:r>
              <a:rPr lang="en-US" sz="800" b="1" dirty="0">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fd</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dirty="0" err="1">
                <a:solidFill>
                  <a:srgbClr val="000000"/>
                </a:solidFill>
                <a:latin typeface="Courier New"/>
                <a:ea typeface="Times New Roman"/>
                <a:cs typeface="Arial Unicode MS"/>
              </a:rPr>
              <a:t>rbuf</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bytes</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bytes</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bytes</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031</a:t>
            </a:r>
            <a:r>
              <a:rPr lang="en-US" sz="800" dirty="0">
                <a:solidFill>
                  <a:srgbClr val="000000"/>
                </a:solidFill>
                <a:latin typeface="Courier New"/>
                <a:ea typeface="Times New Roman"/>
                <a:cs typeface="Arial Unicode MS"/>
              </a:rPr>
              <a:t>     </a:t>
            </a:r>
            <a:r>
              <a:rPr lang="en-US" sz="800" dirty="0" err="1">
                <a:solidFill>
                  <a:srgbClr val="000000"/>
                </a:solidFill>
                <a:latin typeface="Courier New"/>
                <a:ea typeface="Times New Roman"/>
                <a:cs typeface="Arial Unicode MS"/>
              </a:rPr>
              <a:t>fprintf</a:t>
            </a:r>
            <a:r>
              <a:rPr lang="en-US" sz="800" b="1" dirty="0">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stderr</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dirty="0">
                <a:solidFill>
                  <a:srgbClr val="808080"/>
                </a:solidFill>
                <a:latin typeface="Courier New"/>
                <a:ea typeface="Times New Roman"/>
                <a:cs typeface="Arial Unicode MS"/>
              </a:rPr>
              <a:t>"Error: truncated read, exiting!\n"</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032</a:t>
            </a:r>
            <a:r>
              <a:rPr lang="en-US" sz="800" dirty="0">
                <a:solidFill>
                  <a:srgbClr val="000000"/>
                </a:solidFill>
                <a:latin typeface="Courier New"/>
                <a:ea typeface="Times New Roman"/>
                <a:cs typeface="Arial Unicode MS"/>
              </a:rPr>
              <a:t>     exit</a:t>
            </a:r>
            <a:r>
              <a:rPr lang="en-US" sz="800" b="1" dirty="0">
                <a:solidFill>
                  <a:srgbClr val="000080"/>
                </a:solidFill>
                <a:latin typeface="Courier New"/>
                <a:ea typeface="Times New Roman"/>
                <a:cs typeface="Arial Unicode MS"/>
              </a:rPr>
              <a:t>(</a:t>
            </a:r>
            <a:r>
              <a:rPr lang="en-US" sz="800" dirty="0">
                <a:solidFill>
                  <a:srgbClr val="FF8000"/>
                </a:solidFill>
                <a:latin typeface="Courier New"/>
                <a:ea typeface="Times New Roman"/>
                <a:cs typeface="Arial Unicode MS"/>
              </a:rPr>
              <a:t>1</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033</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034</a:t>
            </a:r>
            <a:r>
              <a:rPr lang="en-US" sz="800" dirty="0">
                <a:solidFill>
                  <a:srgbClr val="000000"/>
                </a:solidFill>
                <a:latin typeface="Courier New"/>
                <a:ea typeface="Times New Roman"/>
                <a:cs typeface="Arial Unicode MS"/>
              </a:rPr>
              <a:t>   close</a:t>
            </a:r>
            <a:r>
              <a:rPr lang="en-US" sz="800" b="1" dirty="0">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fd</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035</a:t>
            </a:r>
            <a:r>
              <a:rPr lang="en-US" sz="800" dirty="0">
                <a:solidFill>
                  <a:srgbClr val="000000"/>
                </a:solidFill>
                <a:latin typeface="Courier New"/>
                <a:ea typeface="Times New Roman"/>
                <a:cs typeface="Arial Unicode MS"/>
              </a:rPr>
              <a:t> </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036</a:t>
            </a:r>
            <a:r>
              <a:rPr lang="en-US" sz="800" dirty="0">
                <a:solidFill>
                  <a:srgbClr val="000000"/>
                </a:solidFill>
                <a:latin typeface="Courier New"/>
                <a:ea typeface="Times New Roman"/>
                <a:cs typeface="Arial Unicode MS"/>
              </a:rPr>
              <a:t>   </a:t>
            </a:r>
            <a:r>
              <a:rPr lang="en-US" sz="800" b="1" dirty="0">
                <a:solidFill>
                  <a:srgbClr val="0000FF"/>
                </a:solidFill>
                <a:latin typeface="Courier New"/>
                <a:ea typeface="Times New Roman"/>
                <a:cs typeface="Arial Unicode MS"/>
              </a:rPr>
              <a:t>for</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i</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dirty="0">
                <a:solidFill>
                  <a:srgbClr val="FF8000"/>
                </a:solidFill>
                <a:latin typeface="Courier New"/>
                <a:ea typeface="Times New Roman"/>
                <a:cs typeface="Arial Unicode MS"/>
              </a:rPr>
              <a:t>0</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dirty="0" err="1">
                <a:solidFill>
                  <a:srgbClr val="000000"/>
                </a:solidFill>
                <a:latin typeface="Courier New"/>
                <a:ea typeface="Times New Roman"/>
                <a:cs typeface="Arial Unicode MS"/>
              </a:rPr>
              <a:t>i</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&lt;</a:t>
            </a:r>
            <a:r>
              <a:rPr lang="en-US" sz="800" dirty="0">
                <a:solidFill>
                  <a:srgbClr val="000000"/>
                </a:solidFill>
                <a:latin typeface="Courier New"/>
                <a:ea typeface="Times New Roman"/>
                <a:cs typeface="Arial Unicode MS"/>
              </a:rPr>
              <a:t> HALF</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dirty="0" err="1">
                <a:solidFill>
                  <a:srgbClr val="000000"/>
                </a:solidFill>
                <a:latin typeface="Courier New"/>
                <a:ea typeface="Times New Roman"/>
                <a:cs typeface="Arial Unicode MS"/>
              </a:rPr>
              <a:t>i</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037</a:t>
            </a:r>
            <a:r>
              <a:rPr lang="en-US" sz="800" dirty="0">
                <a:solidFill>
                  <a:srgbClr val="000000"/>
                </a:solidFill>
                <a:latin typeface="Courier New"/>
                <a:ea typeface="Times New Roman"/>
                <a:cs typeface="Arial Unicode MS"/>
              </a:rPr>
              <a:t>     </a:t>
            </a:r>
            <a:r>
              <a:rPr lang="en-US" sz="800" b="1" dirty="0">
                <a:solidFill>
                  <a:srgbClr val="0000FF"/>
                </a:solidFill>
                <a:latin typeface="Courier New"/>
                <a:ea typeface="Times New Roman"/>
                <a:cs typeface="Arial Unicode MS"/>
              </a:rPr>
              <a:t>if</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wbuf</a:t>
            </a:r>
            <a:r>
              <a:rPr lang="en-US" sz="800" b="1" dirty="0">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i</a:t>
            </a:r>
            <a:r>
              <a:rPr lang="en-US" sz="800" b="1" dirty="0" err="1">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HALF</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dirty="0" err="1">
                <a:solidFill>
                  <a:srgbClr val="000000"/>
                </a:solidFill>
                <a:latin typeface="Courier New"/>
                <a:ea typeface="Times New Roman"/>
                <a:cs typeface="Arial Unicode MS"/>
              </a:rPr>
              <a:t>rbuf</a:t>
            </a:r>
            <a:r>
              <a:rPr lang="en-US" sz="800" b="1" dirty="0">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i</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038</a:t>
            </a:r>
            <a:r>
              <a:rPr lang="en-US" sz="800" dirty="0">
                <a:solidFill>
                  <a:srgbClr val="000000"/>
                </a:solidFill>
                <a:latin typeface="Courier New"/>
                <a:ea typeface="Times New Roman"/>
                <a:cs typeface="Arial Unicode MS"/>
              </a:rPr>
              <a:t>       </a:t>
            </a:r>
            <a:r>
              <a:rPr lang="en-US" sz="800" dirty="0" err="1">
                <a:solidFill>
                  <a:srgbClr val="000000"/>
                </a:solidFill>
                <a:latin typeface="Courier New"/>
                <a:ea typeface="Times New Roman"/>
                <a:cs typeface="Arial Unicode MS"/>
              </a:rPr>
              <a:t>fprintf</a:t>
            </a:r>
            <a:r>
              <a:rPr lang="en-US" sz="800" b="1" dirty="0">
                <a:solidFill>
                  <a:srgbClr val="000080"/>
                </a:solidFill>
                <a:latin typeface="Courier New"/>
                <a:ea typeface="Times New Roman"/>
                <a:cs typeface="Arial Unicode MS"/>
              </a:rPr>
              <a:t>(</a:t>
            </a:r>
            <a:r>
              <a:rPr lang="en-US" sz="800" dirty="0" err="1">
                <a:solidFill>
                  <a:srgbClr val="000000"/>
                </a:solidFill>
                <a:latin typeface="Courier New"/>
                <a:ea typeface="Times New Roman"/>
                <a:cs typeface="Arial Unicode MS"/>
              </a:rPr>
              <a:t>stderr</a:t>
            </a:r>
            <a:r>
              <a:rPr lang="en-US" sz="800" b="1" dirty="0">
                <a:solidFill>
                  <a:srgbClr val="000080"/>
                </a:solidFill>
                <a:latin typeface="Courier New"/>
                <a:ea typeface="Times New Roman"/>
                <a:cs typeface="Arial Unicode MS"/>
              </a:rPr>
              <a:t>,</a:t>
            </a:r>
            <a:r>
              <a:rPr lang="en-US" sz="800" dirty="0">
                <a:solidFill>
                  <a:srgbClr val="000000"/>
                </a:solidFill>
                <a:latin typeface="Courier New"/>
                <a:ea typeface="Times New Roman"/>
                <a:cs typeface="Arial Unicode MS"/>
              </a:rPr>
              <a:t> </a:t>
            </a:r>
            <a:r>
              <a:rPr lang="en-US" sz="800" dirty="0">
                <a:solidFill>
                  <a:srgbClr val="808080"/>
                </a:solidFill>
                <a:latin typeface="Courier New"/>
                <a:ea typeface="Times New Roman"/>
                <a:cs typeface="Arial Unicode MS"/>
              </a:rPr>
              <a:t>"Error: retrieved data is invalid!\n"</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039</a:t>
            </a:r>
            <a:r>
              <a:rPr lang="en-US" sz="800" dirty="0">
                <a:solidFill>
                  <a:srgbClr val="000000"/>
                </a:solidFill>
                <a:latin typeface="Courier New"/>
                <a:ea typeface="Times New Roman"/>
                <a:cs typeface="Arial Unicode MS"/>
              </a:rPr>
              <a:t>       exit</a:t>
            </a:r>
            <a:r>
              <a:rPr lang="en-US" sz="800" b="1" dirty="0">
                <a:solidFill>
                  <a:srgbClr val="000080"/>
                </a:solidFill>
                <a:latin typeface="Courier New"/>
                <a:ea typeface="Times New Roman"/>
                <a:cs typeface="Arial Unicode MS"/>
              </a:rPr>
              <a:t>(</a:t>
            </a:r>
            <a:r>
              <a:rPr lang="en-US" sz="800" dirty="0">
                <a:solidFill>
                  <a:srgbClr val="FF8000"/>
                </a:solidFill>
                <a:latin typeface="Courier New"/>
                <a:ea typeface="Times New Roman"/>
                <a:cs typeface="Arial Unicode MS"/>
              </a:rPr>
              <a:t>2</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040</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041</a:t>
            </a:r>
            <a:r>
              <a:rPr lang="en-US" sz="800" dirty="0">
                <a:solidFill>
                  <a:srgbClr val="000000"/>
                </a:solidFill>
                <a:latin typeface="Courier New"/>
                <a:ea typeface="Times New Roman"/>
                <a:cs typeface="Arial Unicode MS"/>
              </a:rPr>
              <a:t>   </a:t>
            </a:r>
            <a:r>
              <a:rPr lang="en-US" sz="800" dirty="0" err="1">
                <a:solidFill>
                  <a:srgbClr val="000000"/>
                </a:solidFill>
                <a:latin typeface="Courier New"/>
                <a:ea typeface="Times New Roman"/>
                <a:cs typeface="Arial Unicode MS"/>
              </a:rPr>
              <a:t>printf</a:t>
            </a:r>
            <a:r>
              <a:rPr lang="en-US" sz="800" b="1" dirty="0">
                <a:solidFill>
                  <a:srgbClr val="000080"/>
                </a:solidFill>
                <a:latin typeface="Courier New"/>
                <a:ea typeface="Times New Roman"/>
                <a:cs typeface="Arial Unicode MS"/>
              </a:rPr>
              <a:t>(</a:t>
            </a:r>
            <a:r>
              <a:rPr lang="en-US" sz="800" dirty="0">
                <a:solidFill>
                  <a:srgbClr val="808080"/>
                </a:solidFill>
                <a:latin typeface="Courier New"/>
                <a:ea typeface="Times New Roman"/>
                <a:cs typeface="Arial Unicode MS"/>
              </a:rPr>
              <a:t>"Data verified.\n"</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042</a:t>
            </a:r>
            <a:r>
              <a:rPr lang="en-US" sz="800" dirty="0">
                <a:solidFill>
                  <a:srgbClr val="000000"/>
                </a:solidFill>
                <a:latin typeface="Courier New"/>
                <a:ea typeface="Times New Roman"/>
                <a:cs typeface="Arial Unicode MS"/>
              </a:rPr>
              <a:t> </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043</a:t>
            </a:r>
            <a:r>
              <a:rPr lang="en-US" sz="800" dirty="0">
                <a:solidFill>
                  <a:srgbClr val="000000"/>
                </a:solidFill>
                <a:latin typeface="Courier New"/>
                <a:ea typeface="Times New Roman"/>
                <a:cs typeface="Arial Unicode MS"/>
              </a:rPr>
              <a:t>   </a:t>
            </a:r>
            <a:r>
              <a:rPr lang="en-US" sz="800" b="1" dirty="0">
                <a:solidFill>
                  <a:srgbClr val="0000FF"/>
                </a:solidFill>
                <a:latin typeface="Courier New"/>
                <a:ea typeface="Times New Roman"/>
                <a:cs typeface="Arial Unicode MS"/>
              </a:rPr>
              <a:t>return</a:t>
            </a:r>
            <a:r>
              <a:rPr lang="en-US" sz="800" dirty="0">
                <a:solidFill>
                  <a:srgbClr val="000000"/>
                </a:solidFill>
                <a:latin typeface="Courier New"/>
                <a:ea typeface="Times New Roman"/>
                <a:cs typeface="Arial Unicode MS"/>
              </a:rPr>
              <a:t> </a:t>
            </a:r>
            <a:r>
              <a:rPr lang="en-US" sz="800" dirty="0">
                <a:solidFill>
                  <a:srgbClr val="FF8000"/>
                </a:solidFill>
                <a:latin typeface="Courier New"/>
                <a:ea typeface="Times New Roman"/>
                <a:cs typeface="Arial Unicode MS"/>
              </a:rPr>
              <a:t>0</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latin typeface="Courier New"/>
                <a:ea typeface="Times New Roman"/>
                <a:cs typeface="Arial Unicode MS"/>
              </a:rPr>
              <a:t>044</a:t>
            </a:r>
            <a:r>
              <a:rPr lang="en-US" sz="800" dirty="0">
                <a:solidFill>
                  <a:srgbClr val="000000"/>
                </a:solidFill>
                <a:latin typeface="Courier New"/>
                <a:ea typeface="Times New Roman"/>
                <a:cs typeface="Arial Unicode MS"/>
              </a:rPr>
              <a:t> </a:t>
            </a:r>
            <a:r>
              <a:rPr lang="en-US" sz="800" b="1" dirty="0">
                <a:solidFill>
                  <a:srgbClr val="000080"/>
                </a:solidFill>
                <a:latin typeface="Courier New"/>
                <a:ea typeface="Times New Roman"/>
                <a:cs typeface="Arial Unicode MS"/>
              </a:rPr>
              <a:t>}</a:t>
            </a:r>
            <a:endParaRPr lang="en-US" sz="800" dirty="0">
              <a:latin typeface="Calibri"/>
              <a:ea typeface="Calibri"/>
              <a:cs typeface="Arial Unicode MS"/>
            </a:endParaRPr>
          </a:p>
        </p:txBody>
      </p:sp>
      <p:sp>
        <p:nvSpPr>
          <p:cNvPr id="5" name="Text Box 2"/>
          <p:cNvSpPr txBox="1">
            <a:spLocks noChangeArrowheads="1"/>
          </p:cNvSpPr>
          <p:nvPr/>
        </p:nvSpPr>
        <p:spPr bwMode="auto">
          <a:xfrm>
            <a:off x="6172200" y="1080321"/>
            <a:ext cx="4419600" cy="569345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pPr>
            <a:r>
              <a:rPr lang="en-US" sz="800" dirty="0">
                <a:solidFill>
                  <a:srgbClr val="FF8000"/>
                </a:solidFill>
                <a:highlight>
                  <a:srgbClr val="FFFFFF"/>
                </a:highlight>
                <a:latin typeface="Courier New"/>
                <a:ea typeface="Calibri"/>
                <a:cs typeface="Arial Unicode MS"/>
              </a:rPr>
              <a:t>001</a:t>
            </a:r>
            <a:r>
              <a:rPr lang="en-US" sz="800" dirty="0">
                <a:solidFill>
                  <a:srgbClr val="000000"/>
                </a:solidFill>
                <a:highlight>
                  <a:srgbClr val="FFFFFF"/>
                </a:highlight>
                <a:latin typeface="Courier New"/>
                <a:ea typeface="Calibri"/>
                <a:cs typeface="Arial Unicode MS"/>
              </a:rPr>
              <a:t> #include </a:t>
            </a:r>
            <a:r>
              <a:rPr lang="en-US" sz="800" b="1" dirty="0">
                <a:solidFill>
                  <a:srgbClr val="000080"/>
                </a:solidFill>
                <a:highlight>
                  <a:srgbClr val="FFFFFF"/>
                </a:highlight>
                <a:latin typeface="Courier New"/>
                <a:ea typeface="Calibri"/>
                <a:cs typeface="Arial Unicode MS"/>
              </a:rPr>
              <a:t>&lt;</a:t>
            </a:r>
            <a:r>
              <a:rPr lang="en-US" sz="800" dirty="0" err="1">
                <a:solidFill>
                  <a:srgbClr val="000000"/>
                </a:solidFill>
                <a:highlight>
                  <a:srgbClr val="FFFFFF"/>
                </a:highlight>
                <a:latin typeface="Courier New"/>
                <a:ea typeface="Calibri"/>
                <a:cs typeface="Arial Unicode MS"/>
              </a:rPr>
              <a:t>stdio</a:t>
            </a:r>
            <a:r>
              <a:rPr lang="en-US" sz="800" b="1" dirty="0" err="1">
                <a:solidFill>
                  <a:srgbClr val="000080"/>
                </a:solidFill>
                <a:highlight>
                  <a:srgbClr val="FFFFFF"/>
                </a:highlight>
                <a:latin typeface="Courier New"/>
                <a:ea typeface="Calibri"/>
                <a:cs typeface="Arial Unicode MS"/>
              </a:rPr>
              <a:t>.</a:t>
            </a:r>
            <a:r>
              <a:rPr lang="en-US" sz="800" dirty="0" err="1">
                <a:solidFill>
                  <a:srgbClr val="000000"/>
                </a:solidFill>
                <a:highlight>
                  <a:srgbClr val="FFFFFF"/>
                </a:highlight>
                <a:latin typeface="Courier New"/>
                <a:ea typeface="Calibri"/>
                <a:cs typeface="Arial Unicode MS"/>
              </a:rPr>
              <a:t>h</a:t>
            </a:r>
            <a:r>
              <a:rPr lang="en-US" sz="800" b="1" dirty="0">
                <a:solidFill>
                  <a:srgbClr val="000080"/>
                </a:solidFill>
                <a:highlight>
                  <a:srgbClr val="FFFFFF"/>
                </a:highlight>
                <a:latin typeface="Courier New"/>
                <a:ea typeface="Calibri"/>
                <a:cs typeface="Arial Unicode MS"/>
              </a:rPr>
              <a:t>&gt;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002</a:t>
            </a:r>
            <a:r>
              <a:rPr lang="en-US" sz="800" dirty="0">
                <a:solidFill>
                  <a:srgbClr val="000000"/>
                </a:solidFill>
                <a:highlight>
                  <a:srgbClr val="FFFFFF"/>
                </a:highlight>
                <a:latin typeface="Courier New"/>
                <a:ea typeface="Calibri"/>
                <a:cs typeface="Arial Unicode MS"/>
              </a:rPr>
              <a:t> #include </a:t>
            </a:r>
            <a:r>
              <a:rPr lang="en-US" sz="800" b="1" dirty="0">
                <a:solidFill>
                  <a:srgbClr val="000080"/>
                </a:solidFill>
                <a:highlight>
                  <a:srgbClr val="FFFFFF"/>
                </a:highlight>
                <a:latin typeface="Courier New"/>
                <a:ea typeface="Calibri"/>
                <a:cs typeface="Arial Unicode MS"/>
              </a:rPr>
              <a:t>&lt;</a:t>
            </a:r>
            <a:r>
              <a:rPr lang="en-US" sz="800" dirty="0" err="1">
                <a:solidFill>
                  <a:srgbClr val="000000"/>
                </a:solidFill>
                <a:highlight>
                  <a:srgbClr val="FFFFFF"/>
                </a:highlight>
                <a:latin typeface="Courier New"/>
                <a:ea typeface="Calibri"/>
                <a:cs typeface="Arial Unicode MS"/>
              </a:rPr>
              <a:t>stdlib</a:t>
            </a:r>
            <a:r>
              <a:rPr lang="en-US" sz="800" b="1" dirty="0" err="1">
                <a:solidFill>
                  <a:srgbClr val="000080"/>
                </a:solidFill>
                <a:highlight>
                  <a:srgbClr val="FFFFFF"/>
                </a:highlight>
                <a:latin typeface="Courier New"/>
                <a:ea typeface="Calibri"/>
                <a:cs typeface="Arial Unicode MS"/>
              </a:rPr>
              <a:t>.</a:t>
            </a:r>
            <a:r>
              <a:rPr lang="en-US" sz="800" dirty="0" err="1">
                <a:solidFill>
                  <a:srgbClr val="000000"/>
                </a:solidFill>
                <a:highlight>
                  <a:srgbClr val="FFFFFF"/>
                </a:highlight>
                <a:latin typeface="Courier New"/>
                <a:ea typeface="Calibri"/>
                <a:cs typeface="Arial Unicode MS"/>
              </a:rPr>
              <a:t>h</a:t>
            </a:r>
            <a:r>
              <a:rPr lang="en-US" sz="800" b="1" dirty="0">
                <a:solidFill>
                  <a:srgbClr val="000080"/>
                </a:solidFill>
                <a:highlight>
                  <a:srgbClr val="FFFFFF"/>
                </a:highlight>
                <a:latin typeface="Courier New"/>
                <a:ea typeface="Calibri"/>
                <a:cs typeface="Arial Unicode MS"/>
              </a:rPr>
              <a:t>&gt;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003</a:t>
            </a:r>
            <a:r>
              <a:rPr lang="en-US" sz="800" dirty="0">
                <a:solidFill>
                  <a:srgbClr val="000000"/>
                </a:solidFill>
                <a:highlight>
                  <a:srgbClr val="FFFFFF"/>
                </a:highlight>
                <a:latin typeface="Courier New"/>
                <a:ea typeface="Calibri"/>
                <a:cs typeface="Arial Unicode MS"/>
              </a:rPr>
              <a:t> #include </a:t>
            </a:r>
            <a:r>
              <a:rPr lang="en-US" sz="800" b="1" dirty="0">
                <a:solidFill>
                  <a:srgbClr val="000080"/>
                </a:solidFill>
                <a:highlight>
                  <a:srgbClr val="FFFFFF"/>
                </a:highlight>
                <a:latin typeface="Courier New"/>
                <a:ea typeface="Calibri"/>
                <a:cs typeface="Arial Unicode MS"/>
              </a:rPr>
              <a:t>&lt;</a:t>
            </a:r>
            <a:r>
              <a:rPr lang="en-US" sz="800" dirty="0" err="1">
                <a:solidFill>
                  <a:srgbClr val="000000"/>
                </a:solidFill>
                <a:highlight>
                  <a:srgbClr val="FFFFFF"/>
                </a:highlight>
                <a:latin typeface="Courier New"/>
                <a:ea typeface="Calibri"/>
                <a:cs typeface="Arial Unicode MS"/>
              </a:rPr>
              <a:t>unistd</a:t>
            </a:r>
            <a:r>
              <a:rPr lang="en-US" sz="800" b="1" dirty="0" err="1">
                <a:solidFill>
                  <a:srgbClr val="000080"/>
                </a:solidFill>
                <a:highlight>
                  <a:srgbClr val="FFFFFF"/>
                </a:highlight>
                <a:latin typeface="Courier New"/>
                <a:ea typeface="Calibri"/>
                <a:cs typeface="Arial Unicode MS"/>
              </a:rPr>
              <a:t>.</a:t>
            </a:r>
            <a:r>
              <a:rPr lang="en-US" sz="800" dirty="0" err="1">
                <a:solidFill>
                  <a:srgbClr val="000000"/>
                </a:solidFill>
                <a:highlight>
                  <a:srgbClr val="FFFFFF"/>
                </a:highlight>
                <a:latin typeface="Courier New"/>
                <a:ea typeface="Calibri"/>
                <a:cs typeface="Arial Unicode MS"/>
              </a:rPr>
              <a:t>h</a:t>
            </a:r>
            <a:r>
              <a:rPr lang="en-US" sz="800" b="1" dirty="0">
                <a:solidFill>
                  <a:srgbClr val="000080"/>
                </a:solidFill>
                <a:highlight>
                  <a:srgbClr val="FFFFFF"/>
                </a:highlight>
                <a:latin typeface="Courier New"/>
                <a:ea typeface="Calibri"/>
                <a:cs typeface="Arial Unicode MS"/>
              </a:rPr>
              <a:t>&gt;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004</a:t>
            </a:r>
            <a:r>
              <a:rPr lang="en-US" sz="800" dirty="0">
                <a:solidFill>
                  <a:srgbClr val="000000"/>
                </a:solidFill>
                <a:highlight>
                  <a:srgbClr val="FFFFFF"/>
                </a:highlight>
                <a:latin typeface="Courier New"/>
                <a:ea typeface="Calibri"/>
                <a:cs typeface="Arial Unicode MS"/>
              </a:rPr>
              <a:t> </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005</a:t>
            </a:r>
            <a:r>
              <a:rPr lang="en-US" sz="800" dirty="0">
                <a:solidFill>
                  <a:srgbClr val="000000"/>
                </a:solidFill>
                <a:highlight>
                  <a:srgbClr val="FFFFFF"/>
                </a:highlight>
                <a:latin typeface="Courier New"/>
                <a:ea typeface="Calibri"/>
                <a:cs typeface="Arial Unicode MS"/>
              </a:rPr>
              <a:t> #define BUFFER_SIZE </a:t>
            </a:r>
            <a:r>
              <a:rPr lang="en-US" sz="800" dirty="0">
                <a:solidFill>
                  <a:srgbClr val="FF8000"/>
                </a:solidFill>
                <a:highlight>
                  <a:srgbClr val="FFFFFF"/>
                </a:highlight>
                <a:latin typeface="Courier New"/>
                <a:ea typeface="Calibri"/>
                <a:cs typeface="Arial Unicode MS"/>
              </a:rPr>
              <a:t>4096</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006</a:t>
            </a:r>
            <a:r>
              <a:rPr lang="en-US" sz="800" dirty="0">
                <a:solidFill>
                  <a:srgbClr val="000000"/>
                </a:solidFill>
                <a:highlight>
                  <a:srgbClr val="FFFFFF"/>
                </a:highlight>
                <a:latin typeface="Courier New"/>
                <a:ea typeface="Calibri"/>
                <a:cs typeface="Arial Unicode MS"/>
              </a:rPr>
              <a:t> #define HALF </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BUFFER_SIZE</a:t>
            </a:r>
            <a:r>
              <a:rPr lang="en-US" sz="800" b="1" dirty="0">
                <a:solidFill>
                  <a:srgbClr val="000080"/>
                </a:solidFill>
                <a:highlight>
                  <a:srgbClr val="FFFFFF"/>
                </a:highlight>
                <a:latin typeface="Courier New"/>
                <a:ea typeface="Calibri"/>
                <a:cs typeface="Arial Unicode MS"/>
              </a:rPr>
              <a:t>/</a:t>
            </a:r>
            <a:r>
              <a:rPr lang="en-US" sz="800" dirty="0">
                <a:solidFill>
                  <a:srgbClr val="FF8000"/>
                </a:solidFill>
                <a:highlight>
                  <a:srgbClr val="FFFFFF"/>
                </a:highlight>
                <a:latin typeface="Courier New"/>
                <a:ea typeface="Calibri"/>
                <a:cs typeface="Arial Unicode MS"/>
              </a:rPr>
              <a:t>2</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007</a:t>
            </a:r>
            <a:r>
              <a:rPr lang="en-US" sz="800" dirty="0">
                <a:solidFill>
                  <a:srgbClr val="000000"/>
                </a:solidFill>
                <a:highlight>
                  <a:srgbClr val="FFFFFF"/>
                </a:highlight>
                <a:latin typeface="Courier New"/>
                <a:ea typeface="Calibri"/>
                <a:cs typeface="Arial Unicode MS"/>
              </a:rPr>
              <a:t> </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008</a:t>
            </a:r>
            <a:r>
              <a:rPr lang="en-US" sz="800" dirty="0">
                <a:solidFill>
                  <a:srgbClr val="000000"/>
                </a:solidFill>
                <a:highlight>
                  <a:srgbClr val="FFFFFF"/>
                </a:highlight>
                <a:latin typeface="Courier New"/>
                <a:ea typeface="Calibri"/>
                <a:cs typeface="Arial Unicode MS"/>
              </a:rPr>
              <a:t> </a:t>
            </a:r>
            <a:r>
              <a:rPr lang="en-US" sz="800" dirty="0" err="1">
                <a:solidFill>
                  <a:srgbClr val="8000FF"/>
                </a:solidFill>
                <a:highlight>
                  <a:srgbClr val="FFFFFF"/>
                </a:highlight>
                <a:latin typeface="Courier New"/>
                <a:ea typeface="Calibri"/>
                <a:cs typeface="Arial Unicode MS"/>
              </a:rPr>
              <a:t>int</a:t>
            </a:r>
            <a:r>
              <a:rPr lang="en-US" sz="800" dirty="0">
                <a:solidFill>
                  <a:srgbClr val="000000"/>
                </a:solidFill>
                <a:highlight>
                  <a:srgbClr val="FFFFFF"/>
                </a:highlight>
                <a:latin typeface="Courier New"/>
                <a:ea typeface="Calibri"/>
                <a:cs typeface="Arial Unicode MS"/>
              </a:rPr>
              <a:t> main</a:t>
            </a:r>
            <a:r>
              <a:rPr lang="en-US" sz="800" b="1" dirty="0">
                <a:solidFill>
                  <a:srgbClr val="000080"/>
                </a:solidFill>
                <a:highlight>
                  <a:srgbClr val="FFFFFF"/>
                </a:highlight>
                <a:latin typeface="Courier New"/>
                <a:ea typeface="Calibri"/>
                <a:cs typeface="Arial Unicode MS"/>
              </a:rPr>
              <a:t>(</a:t>
            </a:r>
            <a:r>
              <a:rPr lang="en-US" sz="800" dirty="0" err="1">
                <a:solidFill>
                  <a:srgbClr val="8000FF"/>
                </a:solidFill>
                <a:highlight>
                  <a:srgbClr val="FFFFFF"/>
                </a:highlight>
                <a:latin typeface="Courier New"/>
                <a:ea typeface="Calibri"/>
                <a:cs typeface="Arial Unicode MS"/>
              </a:rPr>
              <a:t>int</a:t>
            </a:r>
            <a:r>
              <a:rPr lang="en-US" sz="800" dirty="0">
                <a:solidFill>
                  <a:srgbClr val="000000"/>
                </a:solidFill>
                <a:highlight>
                  <a:srgbClr val="FFFFFF"/>
                </a:highlight>
                <a:latin typeface="Courier New"/>
                <a:ea typeface="Calibri"/>
                <a:cs typeface="Arial Unicode MS"/>
              </a:rPr>
              <a:t> </a:t>
            </a:r>
            <a:r>
              <a:rPr lang="en-US" sz="800" dirty="0" err="1">
                <a:solidFill>
                  <a:srgbClr val="000000"/>
                </a:solidFill>
                <a:highlight>
                  <a:srgbClr val="FFFFFF"/>
                </a:highlight>
                <a:latin typeface="Courier New"/>
                <a:ea typeface="Calibri"/>
                <a:cs typeface="Arial Unicode MS"/>
              </a:rPr>
              <a:t>argc</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dirty="0">
                <a:solidFill>
                  <a:srgbClr val="8000FF"/>
                </a:solidFill>
                <a:highlight>
                  <a:srgbClr val="FFFFFF"/>
                </a:highlight>
                <a:latin typeface="Courier New"/>
                <a:ea typeface="Calibri"/>
                <a:cs typeface="Arial Unicode MS"/>
              </a:rPr>
              <a:t>char</a:t>
            </a:r>
            <a:r>
              <a:rPr lang="en-US" sz="800" dirty="0">
                <a:solidFill>
                  <a:srgbClr val="000000"/>
                </a:solidFill>
                <a:highlight>
                  <a:srgbClr val="FFFFFF"/>
                </a:highlight>
                <a:latin typeface="Courier New"/>
                <a:ea typeface="Calibri"/>
                <a:cs typeface="Arial Unicode MS"/>
              </a:rPr>
              <a:t> </a:t>
            </a:r>
            <a:r>
              <a:rPr lang="en-US" sz="800" b="1" dirty="0">
                <a:solidFill>
                  <a:srgbClr val="000080"/>
                </a:solidFill>
                <a:highlight>
                  <a:srgbClr val="FFFFFF"/>
                </a:highlight>
                <a:latin typeface="Courier New"/>
                <a:ea typeface="Calibri"/>
                <a:cs typeface="Arial Unicode MS"/>
              </a:rPr>
              <a:t>**</a:t>
            </a:r>
            <a:r>
              <a:rPr lang="en-US" sz="800" dirty="0" err="1">
                <a:solidFill>
                  <a:srgbClr val="000000"/>
                </a:solidFill>
                <a:highlight>
                  <a:srgbClr val="FFFFFF"/>
                </a:highlight>
                <a:latin typeface="Courier New"/>
                <a:ea typeface="Calibri"/>
                <a:cs typeface="Arial Unicode MS"/>
              </a:rPr>
              <a:t>argv</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009</a:t>
            </a:r>
            <a:r>
              <a:rPr lang="en-US" sz="800" dirty="0">
                <a:solidFill>
                  <a:srgbClr val="000000"/>
                </a:solidFill>
                <a:highlight>
                  <a:srgbClr val="FFFFFF"/>
                </a:highlight>
                <a:latin typeface="Courier New"/>
                <a:ea typeface="Calibri"/>
                <a:cs typeface="Arial Unicode MS"/>
              </a:rPr>
              <a:t> </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010</a:t>
            </a:r>
            <a:r>
              <a:rPr lang="en-US" sz="800" dirty="0">
                <a:solidFill>
                  <a:srgbClr val="000000"/>
                </a:solidFill>
                <a:highlight>
                  <a:srgbClr val="FFFFFF"/>
                </a:highlight>
                <a:latin typeface="Courier New"/>
                <a:ea typeface="Calibri"/>
                <a:cs typeface="Arial Unicode MS"/>
              </a:rPr>
              <a:t>   </a:t>
            </a:r>
            <a:r>
              <a:rPr lang="en-US" sz="800" dirty="0">
                <a:solidFill>
                  <a:srgbClr val="008000"/>
                </a:solidFill>
                <a:highlight>
                  <a:srgbClr val="FFFFFF"/>
                </a:highlight>
                <a:latin typeface="Courier New"/>
                <a:ea typeface="Calibri"/>
                <a:cs typeface="Arial Unicode MS"/>
              </a:rPr>
              <a:t>// initialize buffer</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011</a:t>
            </a:r>
            <a:r>
              <a:rPr lang="en-US" sz="800" dirty="0">
                <a:solidFill>
                  <a:srgbClr val="000000"/>
                </a:solidFill>
                <a:highlight>
                  <a:srgbClr val="FFFFFF"/>
                </a:highlight>
                <a:latin typeface="Courier New"/>
                <a:ea typeface="Calibri"/>
                <a:cs typeface="Arial Unicode MS"/>
              </a:rPr>
              <a:t>   </a:t>
            </a:r>
            <a:r>
              <a:rPr lang="en-US" sz="800" dirty="0" err="1">
                <a:solidFill>
                  <a:srgbClr val="8000FF"/>
                </a:solidFill>
                <a:highlight>
                  <a:srgbClr val="FFFFFF"/>
                </a:highlight>
                <a:latin typeface="Courier New"/>
                <a:ea typeface="Calibri"/>
                <a:cs typeface="Arial Unicode MS"/>
              </a:rPr>
              <a:t>int</a:t>
            </a:r>
            <a:r>
              <a:rPr lang="en-US" sz="800" dirty="0">
                <a:solidFill>
                  <a:srgbClr val="000000"/>
                </a:solidFill>
                <a:highlight>
                  <a:srgbClr val="FFFFFF"/>
                </a:highlight>
                <a:latin typeface="Courier New"/>
                <a:ea typeface="Calibri"/>
                <a:cs typeface="Arial Unicode MS"/>
              </a:rPr>
              <a:t> </a:t>
            </a:r>
            <a:r>
              <a:rPr lang="en-US" sz="800" dirty="0" err="1">
                <a:solidFill>
                  <a:srgbClr val="000000"/>
                </a:solidFill>
                <a:highlight>
                  <a:srgbClr val="FFFFFF"/>
                </a:highlight>
                <a:latin typeface="Courier New"/>
                <a:ea typeface="Calibri"/>
                <a:cs typeface="Arial Unicode MS"/>
              </a:rPr>
              <a:t>wbuf</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BUFFER_SIZE</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dirty="0" err="1">
                <a:solidFill>
                  <a:srgbClr val="000000"/>
                </a:solidFill>
                <a:highlight>
                  <a:srgbClr val="FFFFFF"/>
                </a:highlight>
                <a:latin typeface="Courier New"/>
                <a:ea typeface="Calibri"/>
                <a:cs typeface="Arial Unicode MS"/>
              </a:rPr>
              <a:t>i</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012</a:t>
            </a:r>
            <a:r>
              <a:rPr lang="en-US" sz="800" dirty="0">
                <a:solidFill>
                  <a:srgbClr val="000000"/>
                </a:solidFill>
                <a:highlight>
                  <a:srgbClr val="FFFFFF"/>
                </a:highlight>
                <a:latin typeface="Courier New"/>
                <a:ea typeface="Calibri"/>
                <a:cs typeface="Arial Unicode MS"/>
              </a:rPr>
              <a:t>   </a:t>
            </a:r>
            <a:r>
              <a:rPr lang="en-US" sz="800" b="1" dirty="0">
                <a:solidFill>
                  <a:srgbClr val="0000FF"/>
                </a:solidFill>
                <a:highlight>
                  <a:srgbClr val="FFFFFF"/>
                </a:highlight>
                <a:latin typeface="Courier New"/>
                <a:ea typeface="Calibri"/>
                <a:cs typeface="Arial Unicode MS"/>
              </a:rPr>
              <a:t>for</a:t>
            </a:r>
            <a:r>
              <a:rPr lang="en-US" sz="800" dirty="0">
                <a:solidFill>
                  <a:srgbClr val="000000"/>
                </a:solidFill>
                <a:highlight>
                  <a:srgbClr val="FFFFFF"/>
                </a:highlight>
                <a:latin typeface="Courier New"/>
                <a:ea typeface="Calibri"/>
                <a:cs typeface="Arial Unicode MS"/>
              </a:rPr>
              <a:t> </a:t>
            </a:r>
            <a:r>
              <a:rPr lang="en-US" sz="800" b="1" dirty="0">
                <a:solidFill>
                  <a:srgbClr val="000080"/>
                </a:solidFill>
                <a:highlight>
                  <a:srgbClr val="FFFFFF"/>
                </a:highlight>
                <a:latin typeface="Courier New"/>
                <a:ea typeface="Calibri"/>
                <a:cs typeface="Arial Unicode MS"/>
              </a:rPr>
              <a:t>(</a:t>
            </a:r>
            <a:r>
              <a:rPr lang="en-US" sz="800" dirty="0" err="1">
                <a:solidFill>
                  <a:srgbClr val="000000"/>
                </a:solidFill>
                <a:highlight>
                  <a:srgbClr val="FFFFFF"/>
                </a:highlight>
                <a:latin typeface="Courier New"/>
                <a:ea typeface="Calibri"/>
                <a:cs typeface="Arial Unicode MS"/>
              </a:rPr>
              <a:t>i</a:t>
            </a:r>
            <a:r>
              <a:rPr lang="en-US" sz="800" dirty="0">
                <a:solidFill>
                  <a:srgbClr val="000000"/>
                </a:solidFill>
                <a:highlight>
                  <a:srgbClr val="FFFFFF"/>
                </a:highlight>
                <a:latin typeface="Courier New"/>
                <a:ea typeface="Calibri"/>
                <a:cs typeface="Arial Unicode MS"/>
              </a:rPr>
              <a:t> </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dirty="0">
                <a:solidFill>
                  <a:srgbClr val="FF8000"/>
                </a:solidFill>
                <a:highlight>
                  <a:srgbClr val="FFFFFF"/>
                </a:highlight>
                <a:latin typeface="Courier New"/>
                <a:ea typeface="Calibri"/>
                <a:cs typeface="Arial Unicode MS"/>
              </a:rPr>
              <a:t>0</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dirty="0" err="1">
                <a:solidFill>
                  <a:srgbClr val="000000"/>
                </a:solidFill>
                <a:highlight>
                  <a:srgbClr val="FFFFFF"/>
                </a:highlight>
                <a:latin typeface="Courier New"/>
                <a:ea typeface="Calibri"/>
                <a:cs typeface="Arial Unicode MS"/>
              </a:rPr>
              <a:t>i</a:t>
            </a:r>
            <a:r>
              <a:rPr lang="en-US" sz="800" dirty="0">
                <a:solidFill>
                  <a:srgbClr val="000000"/>
                </a:solidFill>
                <a:highlight>
                  <a:srgbClr val="FFFFFF"/>
                </a:highlight>
                <a:latin typeface="Courier New"/>
                <a:ea typeface="Calibri"/>
                <a:cs typeface="Arial Unicode MS"/>
              </a:rPr>
              <a:t> </a:t>
            </a:r>
            <a:r>
              <a:rPr lang="en-US" sz="800" b="1" dirty="0">
                <a:solidFill>
                  <a:srgbClr val="000080"/>
                </a:solidFill>
                <a:highlight>
                  <a:srgbClr val="FFFFFF"/>
                </a:highlight>
                <a:latin typeface="Courier New"/>
                <a:ea typeface="Calibri"/>
                <a:cs typeface="Arial Unicode MS"/>
              </a:rPr>
              <a:t>&lt;</a:t>
            </a:r>
            <a:r>
              <a:rPr lang="en-US" sz="800" dirty="0">
                <a:solidFill>
                  <a:srgbClr val="000000"/>
                </a:solidFill>
                <a:highlight>
                  <a:srgbClr val="FFFFFF"/>
                </a:highlight>
                <a:latin typeface="Courier New"/>
                <a:ea typeface="Calibri"/>
                <a:cs typeface="Arial Unicode MS"/>
              </a:rPr>
              <a:t> BUFFER_SIZE</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dirty="0" err="1">
                <a:solidFill>
                  <a:srgbClr val="000000"/>
                </a:solidFill>
                <a:highlight>
                  <a:srgbClr val="FFFFFF"/>
                </a:highlight>
                <a:latin typeface="Courier New"/>
                <a:ea typeface="Calibri"/>
                <a:cs typeface="Arial Unicode MS"/>
              </a:rPr>
              <a:t>i</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dirty="0" err="1">
                <a:solidFill>
                  <a:srgbClr val="000000"/>
                </a:solidFill>
                <a:highlight>
                  <a:srgbClr val="FFFFFF"/>
                </a:highlight>
                <a:latin typeface="Courier New"/>
                <a:ea typeface="Calibri"/>
                <a:cs typeface="Arial Unicode MS"/>
              </a:rPr>
              <a:t>wbuf</a:t>
            </a:r>
            <a:r>
              <a:rPr lang="en-US" sz="800" b="1" dirty="0">
                <a:solidFill>
                  <a:srgbClr val="000080"/>
                </a:solidFill>
                <a:highlight>
                  <a:srgbClr val="FFFFFF"/>
                </a:highlight>
                <a:latin typeface="Courier New"/>
                <a:ea typeface="Calibri"/>
                <a:cs typeface="Arial Unicode MS"/>
              </a:rPr>
              <a:t>[</a:t>
            </a:r>
            <a:r>
              <a:rPr lang="en-US" sz="800" dirty="0" err="1">
                <a:solidFill>
                  <a:srgbClr val="000000"/>
                </a:solidFill>
                <a:highlight>
                  <a:srgbClr val="FFFFFF"/>
                </a:highlight>
                <a:latin typeface="Courier New"/>
                <a:ea typeface="Calibri"/>
                <a:cs typeface="Arial Unicode MS"/>
              </a:rPr>
              <a:t>i</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dirty="0">
                <a:solidFill>
                  <a:srgbClr val="FF8000"/>
                </a:solidFill>
                <a:highlight>
                  <a:srgbClr val="FFFFFF"/>
                </a:highlight>
                <a:latin typeface="Courier New"/>
                <a:ea typeface="Calibri"/>
                <a:cs typeface="Arial Unicode MS"/>
              </a:rPr>
              <a:t>2</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i</a:t>
            </a:r>
            <a:r>
              <a:rPr lang="en-US" sz="800" b="1" dirty="0">
                <a:solidFill>
                  <a:srgbClr val="000080"/>
                </a:solidFill>
                <a:highlight>
                  <a:srgbClr val="FFFFFF"/>
                </a:highlight>
                <a:latin typeface="Courier New"/>
                <a:ea typeface="Calibri"/>
                <a:cs typeface="Arial Unicode MS"/>
              </a:rPr>
              <a:t>+</a:t>
            </a:r>
            <a:r>
              <a:rPr lang="en-US" sz="800" dirty="0">
                <a:solidFill>
                  <a:srgbClr val="FF8000"/>
                </a:solidFill>
                <a:highlight>
                  <a:srgbClr val="FFFFFF"/>
                </a:highlight>
                <a:latin typeface="Courier New"/>
                <a:ea typeface="Calibri"/>
                <a:cs typeface="Arial Unicode MS"/>
              </a:rPr>
              <a:t>1</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013</a:t>
            </a:r>
            <a:r>
              <a:rPr lang="en-US" sz="800" dirty="0">
                <a:solidFill>
                  <a:srgbClr val="000000"/>
                </a:solidFill>
                <a:highlight>
                  <a:srgbClr val="FFFFFF"/>
                </a:highlight>
                <a:latin typeface="Courier New"/>
                <a:ea typeface="Calibri"/>
                <a:cs typeface="Arial Unicode MS"/>
              </a:rPr>
              <a:t> </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014</a:t>
            </a:r>
            <a:r>
              <a:rPr lang="en-US" sz="800" dirty="0">
                <a:solidFill>
                  <a:srgbClr val="000000"/>
                </a:solidFill>
                <a:highlight>
                  <a:srgbClr val="FFFFFF"/>
                </a:highlight>
                <a:latin typeface="Courier New"/>
                <a:ea typeface="Calibri"/>
                <a:cs typeface="Arial Unicode MS"/>
              </a:rPr>
              <a:t>   </a:t>
            </a:r>
            <a:r>
              <a:rPr lang="en-US" sz="800" dirty="0">
                <a:solidFill>
                  <a:srgbClr val="008000"/>
                </a:solidFill>
                <a:highlight>
                  <a:srgbClr val="FFFFFF"/>
                </a:highlight>
                <a:latin typeface="Courier New"/>
                <a:ea typeface="Calibri"/>
                <a:cs typeface="Arial Unicode MS"/>
              </a:rPr>
              <a:t>// open file, write buffer contents, and flush it to the storage</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015</a:t>
            </a:r>
            <a:r>
              <a:rPr lang="en-US" sz="800" dirty="0">
                <a:solidFill>
                  <a:srgbClr val="000000"/>
                </a:solidFill>
                <a:highlight>
                  <a:srgbClr val="FFFFFF"/>
                </a:highlight>
                <a:latin typeface="Courier New"/>
                <a:ea typeface="Calibri"/>
                <a:cs typeface="Arial Unicode MS"/>
              </a:rPr>
              <a:t>   FILE </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f </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dirty="0" err="1">
                <a:solidFill>
                  <a:srgbClr val="000000"/>
                </a:solidFill>
                <a:highlight>
                  <a:srgbClr val="FFFFFF"/>
                </a:highlight>
                <a:latin typeface="Courier New"/>
                <a:ea typeface="Calibri"/>
                <a:cs typeface="Arial Unicode MS"/>
              </a:rPr>
              <a:t>fopen</a:t>
            </a:r>
            <a:r>
              <a:rPr lang="en-US" sz="800" b="1" dirty="0">
                <a:solidFill>
                  <a:srgbClr val="000080"/>
                </a:solidFill>
                <a:highlight>
                  <a:srgbClr val="FFFFFF"/>
                </a:highlight>
                <a:latin typeface="Courier New"/>
                <a:ea typeface="Calibri"/>
                <a:cs typeface="Arial Unicode MS"/>
              </a:rPr>
              <a:t>(</a:t>
            </a:r>
            <a:r>
              <a:rPr lang="en-US" sz="800" dirty="0">
                <a:solidFill>
                  <a:srgbClr val="808080"/>
                </a:solidFill>
                <a:highlight>
                  <a:srgbClr val="FFFFFF"/>
                </a:highlight>
                <a:latin typeface="Courier New"/>
                <a:ea typeface="Calibri"/>
                <a:cs typeface="Arial Unicode MS"/>
              </a:rPr>
              <a:t>"test_file.dat"</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dirty="0">
                <a:solidFill>
                  <a:srgbClr val="808080"/>
                </a:solidFill>
                <a:highlight>
                  <a:srgbClr val="FFFFFF"/>
                </a:highlight>
                <a:latin typeface="Courier New"/>
                <a:ea typeface="Calibri"/>
                <a:cs typeface="Arial Unicode MS"/>
              </a:rPr>
              <a:t>"w"</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016</a:t>
            </a:r>
            <a:r>
              <a:rPr lang="en-US" sz="800" dirty="0">
                <a:solidFill>
                  <a:srgbClr val="000000"/>
                </a:solidFill>
                <a:highlight>
                  <a:srgbClr val="FFFFFF"/>
                </a:highlight>
                <a:latin typeface="Courier New"/>
                <a:ea typeface="Calibri"/>
                <a:cs typeface="Arial Unicode MS"/>
              </a:rPr>
              <a:t>   </a:t>
            </a:r>
            <a:r>
              <a:rPr lang="en-US" sz="800" dirty="0" err="1">
                <a:solidFill>
                  <a:srgbClr val="000000"/>
                </a:solidFill>
                <a:highlight>
                  <a:srgbClr val="FFFFFF"/>
                </a:highlight>
                <a:latin typeface="Courier New"/>
                <a:ea typeface="Calibri"/>
                <a:cs typeface="Arial Unicode MS"/>
              </a:rPr>
              <a:t>size_t</a:t>
            </a:r>
            <a:r>
              <a:rPr lang="en-US" sz="800" dirty="0">
                <a:solidFill>
                  <a:srgbClr val="000000"/>
                </a:solidFill>
                <a:highlight>
                  <a:srgbClr val="FFFFFF"/>
                </a:highlight>
                <a:latin typeface="Courier New"/>
                <a:ea typeface="Calibri"/>
                <a:cs typeface="Arial Unicode MS"/>
              </a:rPr>
              <a:t> count </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BUFFER_SIZE</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017</a:t>
            </a:r>
            <a:r>
              <a:rPr lang="en-US" sz="800" dirty="0">
                <a:solidFill>
                  <a:srgbClr val="000000"/>
                </a:solidFill>
                <a:highlight>
                  <a:srgbClr val="FFFFFF"/>
                </a:highlight>
                <a:latin typeface="Courier New"/>
                <a:ea typeface="Calibri"/>
                <a:cs typeface="Arial Unicode MS"/>
              </a:rPr>
              <a:t>   </a:t>
            </a:r>
            <a:r>
              <a:rPr lang="en-US" sz="800" b="1" dirty="0">
                <a:solidFill>
                  <a:srgbClr val="0000FF"/>
                </a:solidFill>
                <a:highlight>
                  <a:srgbClr val="FFFFFF"/>
                </a:highlight>
                <a:latin typeface="Courier New"/>
                <a:ea typeface="Calibri"/>
                <a:cs typeface="Arial Unicode MS"/>
              </a:rPr>
              <a:t>if</a:t>
            </a:r>
            <a:r>
              <a:rPr lang="en-US" sz="800" dirty="0">
                <a:solidFill>
                  <a:srgbClr val="000000"/>
                </a:solidFill>
                <a:highlight>
                  <a:srgbClr val="FFFFFF"/>
                </a:highlight>
                <a:latin typeface="Courier New"/>
                <a:ea typeface="Calibri"/>
                <a:cs typeface="Arial Unicode MS"/>
              </a:rPr>
              <a:t> </a:t>
            </a:r>
            <a:r>
              <a:rPr lang="en-US" sz="800" b="1" dirty="0">
                <a:solidFill>
                  <a:srgbClr val="000080"/>
                </a:solidFill>
                <a:highlight>
                  <a:srgbClr val="FFFFFF"/>
                </a:highlight>
                <a:latin typeface="Courier New"/>
                <a:ea typeface="Calibri"/>
                <a:cs typeface="Arial Unicode MS"/>
              </a:rPr>
              <a:t>(</a:t>
            </a:r>
            <a:r>
              <a:rPr lang="en-US" sz="800" dirty="0" err="1">
                <a:solidFill>
                  <a:srgbClr val="000000"/>
                </a:solidFill>
                <a:highlight>
                  <a:srgbClr val="FFFFFF"/>
                </a:highlight>
                <a:latin typeface="Courier New"/>
                <a:ea typeface="Calibri"/>
                <a:cs typeface="Arial Unicode MS"/>
              </a:rPr>
              <a:t>fwrite</a:t>
            </a:r>
            <a:r>
              <a:rPr lang="en-US" sz="800" b="1" dirty="0">
                <a:solidFill>
                  <a:srgbClr val="000080"/>
                </a:solidFill>
                <a:highlight>
                  <a:srgbClr val="FFFFFF"/>
                </a:highlight>
                <a:latin typeface="Courier New"/>
                <a:ea typeface="Calibri"/>
                <a:cs typeface="Arial Unicode MS"/>
              </a:rPr>
              <a:t>(</a:t>
            </a:r>
            <a:r>
              <a:rPr lang="en-US" sz="800" dirty="0" err="1">
                <a:solidFill>
                  <a:srgbClr val="000000"/>
                </a:solidFill>
                <a:highlight>
                  <a:srgbClr val="FFFFFF"/>
                </a:highlight>
                <a:latin typeface="Courier New"/>
                <a:ea typeface="Calibri"/>
                <a:cs typeface="Arial Unicode MS"/>
              </a:rPr>
              <a:t>wbuf</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b="1" dirty="0" err="1">
                <a:solidFill>
                  <a:srgbClr val="0000FF"/>
                </a:solidFill>
                <a:highlight>
                  <a:srgbClr val="FFFFFF"/>
                </a:highlight>
                <a:latin typeface="Courier New"/>
                <a:ea typeface="Calibri"/>
                <a:cs typeface="Arial Unicode MS"/>
              </a:rPr>
              <a:t>sizeof</a:t>
            </a:r>
            <a:r>
              <a:rPr lang="en-US" sz="800" b="1" dirty="0">
                <a:solidFill>
                  <a:srgbClr val="000080"/>
                </a:solidFill>
                <a:highlight>
                  <a:srgbClr val="FFFFFF"/>
                </a:highlight>
                <a:latin typeface="Courier New"/>
                <a:ea typeface="Calibri"/>
                <a:cs typeface="Arial Unicode MS"/>
              </a:rPr>
              <a:t>(</a:t>
            </a:r>
            <a:r>
              <a:rPr lang="en-US" sz="800" dirty="0" err="1">
                <a:solidFill>
                  <a:srgbClr val="8000FF"/>
                </a:solidFill>
                <a:highlight>
                  <a:srgbClr val="FFFFFF"/>
                </a:highlight>
                <a:latin typeface="Courier New"/>
                <a:ea typeface="Calibri"/>
                <a:cs typeface="Arial Unicode MS"/>
              </a:rPr>
              <a:t>int</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count</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f</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count</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018</a:t>
            </a:r>
            <a:r>
              <a:rPr lang="en-US" sz="800" dirty="0">
                <a:solidFill>
                  <a:srgbClr val="000000"/>
                </a:solidFill>
                <a:highlight>
                  <a:srgbClr val="FFFFFF"/>
                </a:highlight>
                <a:latin typeface="Courier New"/>
                <a:ea typeface="Calibri"/>
                <a:cs typeface="Arial Unicode MS"/>
              </a:rPr>
              <a:t>     </a:t>
            </a:r>
            <a:r>
              <a:rPr lang="en-US" sz="800" dirty="0" err="1">
                <a:solidFill>
                  <a:srgbClr val="000000"/>
                </a:solidFill>
                <a:highlight>
                  <a:srgbClr val="FFFFFF"/>
                </a:highlight>
                <a:latin typeface="Courier New"/>
                <a:ea typeface="Calibri"/>
                <a:cs typeface="Arial Unicode MS"/>
              </a:rPr>
              <a:t>fprintf</a:t>
            </a:r>
            <a:r>
              <a:rPr lang="en-US" sz="800" b="1" dirty="0">
                <a:solidFill>
                  <a:srgbClr val="000080"/>
                </a:solidFill>
                <a:highlight>
                  <a:srgbClr val="FFFFFF"/>
                </a:highlight>
                <a:latin typeface="Courier New"/>
                <a:ea typeface="Calibri"/>
                <a:cs typeface="Arial Unicode MS"/>
              </a:rPr>
              <a:t>(</a:t>
            </a:r>
            <a:r>
              <a:rPr lang="en-US" sz="800" dirty="0" err="1">
                <a:solidFill>
                  <a:srgbClr val="000000"/>
                </a:solidFill>
                <a:highlight>
                  <a:srgbClr val="FFFFFF"/>
                </a:highlight>
                <a:latin typeface="Courier New"/>
                <a:ea typeface="Calibri"/>
                <a:cs typeface="Arial Unicode MS"/>
              </a:rPr>
              <a:t>stderr</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dirty="0">
                <a:solidFill>
                  <a:srgbClr val="808080"/>
                </a:solidFill>
                <a:highlight>
                  <a:srgbClr val="FFFFFF"/>
                </a:highlight>
                <a:latin typeface="Courier New"/>
                <a:ea typeface="Calibri"/>
                <a:cs typeface="Arial Unicode MS"/>
              </a:rPr>
              <a:t>"Error: truncated write, exiting!\n"</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019</a:t>
            </a:r>
            <a:r>
              <a:rPr lang="en-US" sz="800" dirty="0">
                <a:solidFill>
                  <a:srgbClr val="000000"/>
                </a:solidFill>
                <a:highlight>
                  <a:srgbClr val="FFFFFF"/>
                </a:highlight>
                <a:latin typeface="Courier New"/>
                <a:ea typeface="Calibri"/>
                <a:cs typeface="Arial Unicode MS"/>
              </a:rPr>
              <a:t>     exit</a:t>
            </a:r>
            <a:r>
              <a:rPr lang="en-US" sz="800" b="1" dirty="0">
                <a:solidFill>
                  <a:srgbClr val="000080"/>
                </a:solidFill>
                <a:highlight>
                  <a:srgbClr val="FFFFFF"/>
                </a:highlight>
                <a:latin typeface="Courier New"/>
                <a:ea typeface="Calibri"/>
                <a:cs typeface="Arial Unicode MS"/>
              </a:rPr>
              <a:t>(</a:t>
            </a:r>
            <a:r>
              <a:rPr lang="en-US" sz="800" dirty="0">
                <a:solidFill>
                  <a:srgbClr val="FF8000"/>
                </a:solidFill>
                <a:highlight>
                  <a:srgbClr val="FFFFFF"/>
                </a:highlight>
                <a:latin typeface="Courier New"/>
                <a:ea typeface="Calibri"/>
                <a:cs typeface="Arial Unicode MS"/>
              </a:rPr>
              <a:t>1</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020</a:t>
            </a:r>
            <a:r>
              <a:rPr lang="en-US" sz="800" dirty="0">
                <a:solidFill>
                  <a:srgbClr val="000000"/>
                </a:solidFill>
                <a:highlight>
                  <a:srgbClr val="FFFFFF"/>
                </a:highlight>
                <a:latin typeface="Courier New"/>
                <a:ea typeface="Calibri"/>
                <a:cs typeface="Arial Unicode MS"/>
              </a:rPr>
              <a:t>   </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021</a:t>
            </a:r>
            <a:r>
              <a:rPr lang="en-US" sz="800" dirty="0">
                <a:solidFill>
                  <a:srgbClr val="000000"/>
                </a:solidFill>
                <a:highlight>
                  <a:srgbClr val="FFFFFF"/>
                </a:highlight>
                <a:latin typeface="Courier New"/>
                <a:ea typeface="Calibri"/>
                <a:cs typeface="Arial Unicode MS"/>
              </a:rPr>
              <a:t>   </a:t>
            </a:r>
            <a:r>
              <a:rPr lang="en-US" sz="800" dirty="0" err="1">
                <a:solidFill>
                  <a:srgbClr val="000000"/>
                </a:solidFill>
                <a:highlight>
                  <a:srgbClr val="FFFFFF"/>
                </a:highlight>
                <a:latin typeface="Courier New"/>
                <a:ea typeface="Calibri"/>
                <a:cs typeface="Arial Unicode MS"/>
              </a:rPr>
              <a:t>fflush</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f</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dirty="0" err="1">
                <a:solidFill>
                  <a:srgbClr val="000000"/>
                </a:solidFill>
                <a:highlight>
                  <a:srgbClr val="FFFFFF"/>
                </a:highlight>
                <a:latin typeface="Courier New"/>
                <a:ea typeface="Calibri"/>
                <a:cs typeface="Arial Unicode MS"/>
              </a:rPr>
              <a:t>fsync</a:t>
            </a:r>
            <a:r>
              <a:rPr lang="en-US" sz="800" b="1" dirty="0">
                <a:solidFill>
                  <a:srgbClr val="000080"/>
                </a:solidFill>
                <a:highlight>
                  <a:srgbClr val="FFFFFF"/>
                </a:highlight>
                <a:latin typeface="Courier New"/>
                <a:ea typeface="Calibri"/>
                <a:cs typeface="Arial Unicode MS"/>
              </a:rPr>
              <a:t>(</a:t>
            </a:r>
            <a:r>
              <a:rPr lang="en-US" sz="800" dirty="0" err="1">
                <a:solidFill>
                  <a:srgbClr val="000000"/>
                </a:solidFill>
                <a:highlight>
                  <a:srgbClr val="FFFFFF"/>
                </a:highlight>
                <a:latin typeface="Courier New"/>
                <a:ea typeface="Calibri"/>
                <a:cs typeface="Arial Unicode MS"/>
              </a:rPr>
              <a:t>fileno</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f</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022</a:t>
            </a:r>
            <a:r>
              <a:rPr lang="en-US" sz="800" dirty="0">
                <a:solidFill>
                  <a:srgbClr val="000000"/>
                </a:solidFill>
                <a:highlight>
                  <a:srgbClr val="FFFFFF"/>
                </a:highlight>
                <a:latin typeface="Courier New"/>
                <a:ea typeface="Calibri"/>
                <a:cs typeface="Arial Unicode MS"/>
              </a:rPr>
              <a:t>   </a:t>
            </a:r>
            <a:r>
              <a:rPr lang="en-US" sz="800" dirty="0" err="1">
                <a:solidFill>
                  <a:srgbClr val="000000"/>
                </a:solidFill>
                <a:highlight>
                  <a:srgbClr val="FFFFFF"/>
                </a:highlight>
                <a:latin typeface="Courier New"/>
                <a:ea typeface="Calibri"/>
                <a:cs typeface="Arial Unicode MS"/>
              </a:rPr>
              <a:t>fclose</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f</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023</a:t>
            </a:r>
            <a:r>
              <a:rPr lang="en-US" sz="800" dirty="0">
                <a:solidFill>
                  <a:srgbClr val="000000"/>
                </a:solidFill>
                <a:highlight>
                  <a:srgbClr val="FFFFFF"/>
                </a:highlight>
                <a:latin typeface="Courier New"/>
                <a:ea typeface="Calibri"/>
                <a:cs typeface="Arial Unicode MS"/>
              </a:rPr>
              <a:t> </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024</a:t>
            </a:r>
            <a:r>
              <a:rPr lang="en-US" sz="800" dirty="0">
                <a:solidFill>
                  <a:srgbClr val="000000"/>
                </a:solidFill>
                <a:highlight>
                  <a:srgbClr val="FFFFFF"/>
                </a:highlight>
                <a:latin typeface="Courier New"/>
                <a:ea typeface="Calibri"/>
                <a:cs typeface="Arial Unicode MS"/>
              </a:rPr>
              <a:t>   </a:t>
            </a:r>
            <a:r>
              <a:rPr lang="en-US" sz="800" dirty="0">
                <a:solidFill>
                  <a:srgbClr val="008000"/>
                </a:solidFill>
                <a:highlight>
                  <a:srgbClr val="FFFFFF"/>
                </a:highlight>
                <a:latin typeface="Courier New"/>
                <a:ea typeface="Calibri"/>
                <a:cs typeface="Arial Unicode MS"/>
              </a:rPr>
              <a:t>// retrieve the second half of the file and verify</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025</a:t>
            </a:r>
            <a:r>
              <a:rPr lang="en-US" sz="800" dirty="0">
                <a:solidFill>
                  <a:srgbClr val="000000"/>
                </a:solidFill>
                <a:highlight>
                  <a:srgbClr val="FFFFFF"/>
                </a:highlight>
                <a:latin typeface="Courier New"/>
                <a:ea typeface="Calibri"/>
                <a:cs typeface="Arial Unicode MS"/>
              </a:rPr>
              <a:t>   </a:t>
            </a:r>
            <a:r>
              <a:rPr lang="en-US" sz="800" dirty="0" err="1">
                <a:solidFill>
                  <a:srgbClr val="8000FF"/>
                </a:solidFill>
                <a:highlight>
                  <a:srgbClr val="FFFFFF"/>
                </a:highlight>
                <a:latin typeface="Courier New"/>
                <a:ea typeface="Calibri"/>
                <a:cs typeface="Arial Unicode MS"/>
              </a:rPr>
              <a:t>int</a:t>
            </a:r>
            <a:r>
              <a:rPr lang="en-US" sz="800" dirty="0">
                <a:solidFill>
                  <a:srgbClr val="000000"/>
                </a:solidFill>
                <a:highlight>
                  <a:srgbClr val="FFFFFF"/>
                </a:highlight>
                <a:latin typeface="Courier New"/>
                <a:ea typeface="Calibri"/>
                <a:cs typeface="Arial Unicode MS"/>
              </a:rPr>
              <a:t> </a:t>
            </a:r>
            <a:r>
              <a:rPr lang="en-US" sz="800" dirty="0" err="1">
                <a:solidFill>
                  <a:srgbClr val="000000"/>
                </a:solidFill>
                <a:highlight>
                  <a:srgbClr val="FFFFFF"/>
                </a:highlight>
                <a:latin typeface="Courier New"/>
                <a:ea typeface="Calibri"/>
                <a:cs typeface="Arial Unicode MS"/>
              </a:rPr>
              <a:t>rbuf</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HALF</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026</a:t>
            </a:r>
            <a:r>
              <a:rPr lang="en-US" sz="800" dirty="0">
                <a:solidFill>
                  <a:srgbClr val="000000"/>
                </a:solidFill>
                <a:highlight>
                  <a:srgbClr val="FFFFFF"/>
                </a:highlight>
                <a:latin typeface="Courier New"/>
                <a:ea typeface="Calibri"/>
                <a:cs typeface="Arial Unicode MS"/>
              </a:rPr>
              <a:t>   f </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dirty="0" err="1">
                <a:solidFill>
                  <a:srgbClr val="000000"/>
                </a:solidFill>
                <a:highlight>
                  <a:srgbClr val="FFFFFF"/>
                </a:highlight>
                <a:latin typeface="Courier New"/>
                <a:ea typeface="Calibri"/>
                <a:cs typeface="Arial Unicode MS"/>
              </a:rPr>
              <a:t>fopen</a:t>
            </a:r>
            <a:r>
              <a:rPr lang="en-US" sz="800" b="1" dirty="0">
                <a:solidFill>
                  <a:srgbClr val="000080"/>
                </a:solidFill>
                <a:highlight>
                  <a:srgbClr val="FFFFFF"/>
                </a:highlight>
                <a:latin typeface="Courier New"/>
                <a:ea typeface="Calibri"/>
                <a:cs typeface="Arial Unicode MS"/>
              </a:rPr>
              <a:t>(</a:t>
            </a:r>
            <a:r>
              <a:rPr lang="en-US" sz="800" dirty="0">
                <a:solidFill>
                  <a:srgbClr val="808080"/>
                </a:solidFill>
                <a:highlight>
                  <a:srgbClr val="FFFFFF"/>
                </a:highlight>
                <a:latin typeface="Courier New"/>
                <a:ea typeface="Calibri"/>
                <a:cs typeface="Arial Unicode MS"/>
              </a:rPr>
              <a:t>"test_file.dat"</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dirty="0">
                <a:solidFill>
                  <a:srgbClr val="808080"/>
                </a:solidFill>
                <a:highlight>
                  <a:srgbClr val="FFFFFF"/>
                </a:highlight>
                <a:latin typeface="Courier New"/>
                <a:ea typeface="Calibri"/>
                <a:cs typeface="Arial Unicode MS"/>
              </a:rPr>
              <a:t>"r"</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027</a:t>
            </a:r>
            <a:r>
              <a:rPr lang="en-US" sz="800" dirty="0">
                <a:solidFill>
                  <a:srgbClr val="000000"/>
                </a:solidFill>
                <a:highlight>
                  <a:srgbClr val="FFFFFF"/>
                </a:highlight>
                <a:latin typeface="Courier New"/>
                <a:ea typeface="Calibri"/>
                <a:cs typeface="Arial Unicode MS"/>
              </a:rPr>
              <a:t>   count </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dirty="0">
                <a:solidFill>
                  <a:srgbClr val="FF8000"/>
                </a:solidFill>
                <a:highlight>
                  <a:srgbClr val="FFFFFF"/>
                </a:highlight>
                <a:latin typeface="Courier New"/>
                <a:ea typeface="Calibri"/>
                <a:cs typeface="Arial Unicode MS"/>
              </a:rPr>
              <a:t>2</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028</a:t>
            </a:r>
            <a:r>
              <a:rPr lang="en-US" sz="800" dirty="0">
                <a:solidFill>
                  <a:srgbClr val="000000"/>
                </a:solidFill>
                <a:highlight>
                  <a:srgbClr val="FFFFFF"/>
                </a:highlight>
                <a:latin typeface="Courier New"/>
                <a:ea typeface="Calibri"/>
                <a:cs typeface="Arial Unicode MS"/>
              </a:rPr>
              <a:t>   </a:t>
            </a:r>
            <a:r>
              <a:rPr lang="en-US" sz="800" dirty="0" err="1">
                <a:solidFill>
                  <a:srgbClr val="000000"/>
                </a:solidFill>
                <a:highlight>
                  <a:srgbClr val="FFFFFF"/>
                </a:highlight>
                <a:latin typeface="Courier New"/>
                <a:ea typeface="Calibri"/>
                <a:cs typeface="Arial Unicode MS"/>
              </a:rPr>
              <a:t>fseek</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f</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count</a:t>
            </a:r>
            <a:r>
              <a:rPr lang="en-US" sz="800" b="1" dirty="0">
                <a:solidFill>
                  <a:srgbClr val="000080"/>
                </a:solidFill>
                <a:highlight>
                  <a:srgbClr val="FFFFFF"/>
                </a:highlight>
                <a:latin typeface="Courier New"/>
                <a:ea typeface="Calibri"/>
                <a:cs typeface="Arial Unicode MS"/>
              </a:rPr>
              <a:t>*</a:t>
            </a:r>
            <a:r>
              <a:rPr lang="en-US" sz="800" b="1" dirty="0" err="1">
                <a:solidFill>
                  <a:srgbClr val="0000FF"/>
                </a:solidFill>
                <a:highlight>
                  <a:srgbClr val="FFFFFF"/>
                </a:highlight>
                <a:latin typeface="Courier New"/>
                <a:ea typeface="Calibri"/>
                <a:cs typeface="Arial Unicode MS"/>
              </a:rPr>
              <a:t>sizeof</a:t>
            </a:r>
            <a:r>
              <a:rPr lang="en-US" sz="800" b="1" dirty="0">
                <a:solidFill>
                  <a:srgbClr val="000080"/>
                </a:solidFill>
                <a:highlight>
                  <a:srgbClr val="FFFFFF"/>
                </a:highlight>
                <a:latin typeface="Courier New"/>
                <a:ea typeface="Calibri"/>
                <a:cs typeface="Arial Unicode MS"/>
              </a:rPr>
              <a:t>(</a:t>
            </a:r>
            <a:r>
              <a:rPr lang="en-US" sz="800" dirty="0" err="1">
                <a:solidFill>
                  <a:srgbClr val="8000FF"/>
                </a:solidFill>
                <a:highlight>
                  <a:srgbClr val="FFFFFF"/>
                </a:highlight>
                <a:latin typeface="Courier New"/>
                <a:ea typeface="Calibri"/>
                <a:cs typeface="Arial Unicode MS"/>
              </a:rPr>
              <a:t>int</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SEEK_SET</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029</a:t>
            </a:r>
            <a:r>
              <a:rPr lang="en-US" sz="800" dirty="0">
                <a:solidFill>
                  <a:srgbClr val="000000"/>
                </a:solidFill>
                <a:highlight>
                  <a:srgbClr val="FFFFFF"/>
                </a:highlight>
                <a:latin typeface="Courier New"/>
                <a:ea typeface="Calibri"/>
                <a:cs typeface="Arial Unicode MS"/>
              </a:rPr>
              <a:t>   </a:t>
            </a:r>
            <a:r>
              <a:rPr lang="en-US" sz="800" b="1" dirty="0">
                <a:solidFill>
                  <a:srgbClr val="0000FF"/>
                </a:solidFill>
                <a:highlight>
                  <a:srgbClr val="FFFFFF"/>
                </a:highlight>
                <a:latin typeface="Courier New"/>
                <a:ea typeface="Calibri"/>
                <a:cs typeface="Arial Unicode MS"/>
              </a:rPr>
              <a:t>if</a:t>
            </a:r>
            <a:r>
              <a:rPr lang="en-US" sz="800" dirty="0">
                <a:solidFill>
                  <a:srgbClr val="000000"/>
                </a:solidFill>
                <a:highlight>
                  <a:srgbClr val="FFFFFF"/>
                </a:highlight>
                <a:latin typeface="Courier New"/>
                <a:ea typeface="Calibri"/>
                <a:cs typeface="Arial Unicode MS"/>
              </a:rPr>
              <a:t> </a:t>
            </a:r>
            <a:r>
              <a:rPr lang="en-US" sz="800" b="1" dirty="0">
                <a:solidFill>
                  <a:srgbClr val="000080"/>
                </a:solidFill>
                <a:highlight>
                  <a:srgbClr val="FFFFFF"/>
                </a:highlight>
                <a:latin typeface="Courier New"/>
                <a:ea typeface="Calibri"/>
                <a:cs typeface="Arial Unicode MS"/>
              </a:rPr>
              <a:t>(</a:t>
            </a:r>
            <a:r>
              <a:rPr lang="en-US" sz="800" dirty="0" err="1">
                <a:solidFill>
                  <a:srgbClr val="000000"/>
                </a:solidFill>
                <a:highlight>
                  <a:srgbClr val="FFFFFF"/>
                </a:highlight>
                <a:latin typeface="Courier New"/>
                <a:ea typeface="Calibri"/>
                <a:cs typeface="Arial Unicode MS"/>
              </a:rPr>
              <a:t>fread</a:t>
            </a:r>
            <a:r>
              <a:rPr lang="en-US" sz="800" b="1" dirty="0">
                <a:solidFill>
                  <a:srgbClr val="000080"/>
                </a:solidFill>
                <a:highlight>
                  <a:srgbClr val="FFFFFF"/>
                </a:highlight>
                <a:latin typeface="Courier New"/>
                <a:ea typeface="Calibri"/>
                <a:cs typeface="Arial Unicode MS"/>
              </a:rPr>
              <a:t>(</a:t>
            </a:r>
            <a:r>
              <a:rPr lang="en-US" sz="800" dirty="0" err="1">
                <a:solidFill>
                  <a:srgbClr val="000000"/>
                </a:solidFill>
                <a:highlight>
                  <a:srgbClr val="FFFFFF"/>
                </a:highlight>
                <a:latin typeface="Courier New"/>
                <a:ea typeface="Calibri"/>
                <a:cs typeface="Arial Unicode MS"/>
              </a:rPr>
              <a:t>rbuf</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b="1" dirty="0" err="1">
                <a:solidFill>
                  <a:srgbClr val="0000FF"/>
                </a:solidFill>
                <a:highlight>
                  <a:srgbClr val="FFFFFF"/>
                </a:highlight>
                <a:latin typeface="Courier New"/>
                <a:ea typeface="Calibri"/>
                <a:cs typeface="Arial Unicode MS"/>
              </a:rPr>
              <a:t>sizeof</a:t>
            </a:r>
            <a:r>
              <a:rPr lang="en-US" sz="800" b="1" dirty="0">
                <a:solidFill>
                  <a:srgbClr val="000080"/>
                </a:solidFill>
                <a:highlight>
                  <a:srgbClr val="FFFFFF"/>
                </a:highlight>
                <a:latin typeface="Courier New"/>
                <a:ea typeface="Calibri"/>
                <a:cs typeface="Arial Unicode MS"/>
              </a:rPr>
              <a:t>(</a:t>
            </a:r>
            <a:r>
              <a:rPr lang="en-US" sz="800" dirty="0" err="1">
                <a:solidFill>
                  <a:srgbClr val="8000FF"/>
                </a:solidFill>
                <a:highlight>
                  <a:srgbClr val="FFFFFF"/>
                </a:highlight>
                <a:latin typeface="Courier New"/>
                <a:ea typeface="Calibri"/>
                <a:cs typeface="Arial Unicode MS"/>
              </a:rPr>
              <a:t>int</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count</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f</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count</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030</a:t>
            </a:r>
            <a:r>
              <a:rPr lang="en-US" sz="800" dirty="0">
                <a:solidFill>
                  <a:srgbClr val="000000"/>
                </a:solidFill>
                <a:highlight>
                  <a:srgbClr val="FFFFFF"/>
                </a:highlight>
                <a:latin typeface="Courier New"/>
                <a:ea typeface="Calibri"/>
                <a:cs typeface="Arial Unicode MS"/>
              </a:rPr>
              <a:t>     </a:t>
            </a:r>
            <a:r>
              <a:rPr lang="en-US" sz="800" dirty="0" err="1">
                <a:solidFill>
                  <a:srgbClr val="000000"/>
                </a:solidFill>
                <a:highlight>
                  <a:srgbClr val="FFFFFF"/>
                </a:highlight>
                <a:latin typeface="Courier New"/>
                <a:ea typeface="Calibri"/>
                <a:cs typeface="Arial Unicode MS"/>
              </a:rPr>
              <a:t>fprintf</a:t>
            </a:r>
            <a:r>
              <a:rPr lang="en-US" sz="800" b="1" dirty="0">
                <a:solidFill>
                  <a:srgbClr val="000080"/>
                </a:solidFill>
                <a:highlight>
                  <a:srgbClr val="FFFFFF"/>
                </a:highlight>
                <a:latin typeface="Courier New"/>
                <a:ea typeface="Calibri"/>
                <a:cs typeface="Arial Unicode MS"/>
              </a:rPr>
              <a:t>(</a:t>
            </a:r>
            <a:r>
              <a:rPr lang="en-US" sz="800" dirty="0" err="1">
                <a:solidFill>
                  <a:srgbClr val="000000"/>
                </a:solidFill>
                <a:highlight>
                  <a:srgbClr val="FFFFFF"/>
                </a:highlight>
                <a:latin typeface="Courier New"/>
                <a:ea typeface="Calibri"/>
                <a:cs typeface="Arial Unicode MS"/>
              </a:rPr>
              <a:t>stderr</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dirty="0">
                <a:solidFill>
                  <a:srgbClr val="808080"/>
                </a:solidFill>
                <a:highlight>
                  <a:srgbClr val="FFFFFF"/>
                </a:highlight>
                <a:latin typeface="Courier New"/>
                <a:ea typeface="Calibri"/>
                <a:cs typeface="Arial Unicode MS"/>
              </a:rPr>
              <a:t>"Error: truncated read, exiting!\n"</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031</a:t>
            </a:r>
            <a:r>
              <a:rPr lang="en-US" sz="800" dirty="0">
                <a:solidFill>
                  <a:srgbClr val="000000"/>
                </a:solidFill>
                <a:highlight>
                  <a:srgbClr val="FFFFFF"/>
                </a:highlight>
                <a:latin typeface="Courier New"/>
                <a:ea typeface="Calibri"/>
                <a:cs typeface="Arial Unicode MS"/>
              </a:rPr>
              <a:t>     exit</a:t>
            </a:r>
            <a:r>
              <a:rPr lang="en-US" sz="800" b="1" dirty="0">
                <a:solidFill>
                  <a:srgbClr val="000080"/>
                </a:solidFill>
                <a:highlight>
                  <a:srgbClr val="FFFFFF"/>
                </a:highlight>
                <a:latin typeface="Courier New"/>
                <a:ea typeface="Calibri"/>
                <a:cs typeface="Arial Unicode MS"/>
              </a:rPr>
              <a:t>(</a:t>
            </a:r>
            <a:r>
              <a:rPr lang="en-US" sz="800" dirty="0">
                <a:solidFill>
                  <a:srgbClr val="FF8000"/>
                </a:solidFill>
                <a:highlight>
                  <a:srgbClr val="FFFFFF"/>
                </a:highlight>
                <a:latin typeface="Courier New"/>
                <a:ea typeface="Calibri"/>
                <a:cs typeface="Arial Unicode MS"/>
              </a:rPr>
              <a:t>1</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032</a:t>
            </a:r>
            <a:r>
              <a:rPr lang="en-US" sz="800" dirty="0">
                <a:solidFill>
                  <a:srgbClr val="000000"/>
                </a:solidFill>
                <a:highlight>
                  <a:srgbClr val="FFFFFF"/>
                </a:highlight>
                <a:latin typeface="Courier New"/>
                <a:ea typeface="Calibri"/>
                <a:cs typeface="Arial Unicode MS"/>
              </a:rPr>
              <a:t>   </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033</a:t>
            </a:r>
            <a:r>
              <a:rPr lang="en-US" sz="800" dirty="0">
                <a:solidFill>
                  <a:srgbClr val="000000"/>
                </a:solidFill>
                <a:highlight>
                  <a:srgbClr val="FFFFFF"/>
                </a:highlight>
                <a:latin typeface="Courier New"/>
                <a:ea typeface="Calibri"/>
                <a:cs typeface="Arial Unicode MS"/>
              </a:rPr>
              <a:t>   </a:t>
            </a:r>
            <a:r>
              <a:rPr lang="en-US" sz="800" dirty="0" err="1">
                <a:solidFill>
                  <a:srgbClr val="000000"/>
                </a:solidFill>
                <a:highlight>
                  <a:srgbClr val="FFFFFF"/>
                </a:highlight>
                <a:latin typeface="Courier New"/>
                <a:ea typeface="Calibri"/>
                <a:cs typeface="Arial Unicode MS"/>
              </a:rPr>
              <a:t>fclose</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f</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034</a:t>
            </a:r>
            <a:r>
              <a:rPr lang="en-US" sz="800" dirty="0">
                <a:solidFill>
                  <a:srgbClr val="000000"/>
                </a:solidFill>
                <a:highlight>
                  <a:srgbClr val="FFFFFF"/>
                </a:highlight>
                <a:latin typeface="Courier New"/>
                <a:ea typeface="Calibri"/>
                <a:cs typeface="Arial Unicode MS"/>
              </a:rPr>
              <a:t> </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035</a:t>
            </a:r>
            <a:r>
              <a:rPr lang="en-US" sz="800" dirty="0">
                <a:solidFill>
                  <a:srgbClr val="000000"/>
                </a:solidFill>
                <a:highlight>
                  <a:srgbClr val="FFFFFF"/>
                </a:highlight>
                <a:latin typeface="Courier New"/>
                <a:ea typeface="Calibri"/>
                <a:cs typeface="Arial Unicode MS"/>
              </a:rPr>
              <a:t>   </a:t>
            </a:r>
            <a:r>
              <a:rPr lang="en-US" sz="800" b="1" dirty="0">
                <a:solidFill>
                  <a:srgbClr val="0000FF"/>
                </a:solidFill>
                <a:highlight>
                  <a:srgbClr val="FFFFFF"/>
                </a:highlight>
                <a:latin typeface="Courier New"/>
                <a:ea typeface="Calibri"/>
                <a:cs typeface="Arial Unicode MS"/>
              </a:rPr>
              <a:t>for</a:t>
            </a:r>
            <a:r>
              <a:rPr lang="en-US" sz="800" dirty="0">
                <a:solidFill>
                  <a:srgbClr val="000000"/>
                </a:solidFill>
                <a:highlight>
                  <a:srgbClr val="FFFFFF"/>
                </a:highlight>
                <a:latin typeface="Courier New"/>
                <a:ea typeface="Calibri"/>
                <a:cs typeface="Arial Unicode MS"/>
              </a:rPr>
              <a:t> </a:t>
            </a:r>
            <a:r>
              <a:rPr lang="en-US" sz="800" b="1" dirty="0">
                <a:solidFill>
                  <a:srgbClr val="000080"/>
                </a:solidFill>
                <a:highlight>
                  <a:srgbClr val="FFFFFF"/>
                </a:highlight>
                <a:latin typeface="Courier New"/>
                <a:ea typeface="Calibri"/>
                <a:cs typeface="Arial Unicode MS"/>
              </a:rPr>
              <a:t>(</a:t>
            </a:r>
            <a:r>
              <a:rPr lang="en-US" sz="800" dirty="0" err="1">
                <a:solidFill>
                  <a:srgbClr val="000000"/>
                </a:solidFill>
                <a:highlight>
                  <a:srgbClr val="FFFFFF"/>
                </a:highlight>
                <a:latin typeface="Courier New"/>
                <a:ea typeface="Calibri"/>
                <a:cs typeface="Arial Unicode MS"/>
              </a:rPr>
              <a:t>i</a:t>
            </a:r>
            <a:r>
              <a:rPr lang="en-US" sz="800" dirty="0">
                <a:solidFill>
                  <a:srgbClr val="000000"/>
                </a:solidFill>
                <a:highlight>
                  <a:srgbClr val="FFFFFF"/>
                </a:highlight>
                <a:latin typeface="Courier New"/>
                <a:ea typeface="Calibri"/>
                <a:cs typeface="Arial Unicode MS"/>
              </a:rPr>
              <a:t> </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dirty="0">
                <a:solidFill>
                  <a:srgbClr val="FF8000"/>
                </a:solidFill>
                <a:highlight>
                  <a:srgbClr val="FFFFFF"/>
                </a:highlight>
                <a:latin typeface="Courier New"/>
                <a:ea typeface="Calibri"/>
                <a:cs typeface="Arial Unicode MS"/>
              </a:rPr>
              <a:t>0</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dirty="0" err="1">
                <a:solidFill>
                  <a:srgbClr val="000000"/>
                </a:solidFill>
                <a:highlight>
                  <a:srgbClr val="FFFFFF"/>
                </a:highlight>
                <a:latin typeface="Courier New"/>
                <a:ea typeface="Calibri"/>
                <a:cs typeface="Arial Unicode MS"/>
              </a:rPr>
              <a:t>i</a:t>
            </a:r>
            <a:r>
              <a:rPr lang="en-US" sz="800" dirty="0">
                <a:solidFill>
                  <a:srgbClr val="000000"/>
                </a:solidFill>
                <a:highlight>
                  <a:srgbClr val="FFFFFF"/>
                </a:highlight>
                <a:latin typeface="Courier New"/>
                <a:ea typeface="Calibri"/>
                <a:cs typeface="Arial Unicode MS"/>
              </a:rPr>
              <a:t> </a:t>
            </a:r>
            <a:r>
              <a:rPr lang="en-US" sz="800" b="1" dirty="0">
                <a:solidFill>
                  <a:srgbClr val="000080"/>
                </a:solidFill>
                <a:highlight>
                  <a:srgbClr val="FFFFFF"/>
                </a:highlight>
                <a:latin typeface="Courier New"/>
                <a:ea typeface="Calibri"/>
                <a:cs typeface="Arial Unicode MS"/>
              </a:rPr>
              <a:t>&lt;</a:t>
            </a:r>
            <a:r>
              <a:rPr lang="en-US" sz="800" dirty="0">
                <a:solidFill>
                  <a:srgbClr val="000000"/>
                </a:solidFill>
                <a:highlight>
                  <a:srgbClr val="FFFFFF"/>
                </a:highlight>
                <a:latin typeface="Courier New"/>
                <a:ea typeface="Calibri"/>
                <a:cs typeface="Arial Unicode MS"/>
              </a:rPr>
              <a:t> HALF</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dirty="0" err="1">
                <a:solidFill>
                  <a:srgbClr val="000000"/>
                </a:solidFill>
                <a:highlight>
                  <a:srgbClr val="FFFFFF"/>
                </a:highlight>
                <a:latin typeface="Courier New"/>
                <a:ea typeface="Calibri"/>
                <a:cs typeface="Arial Unicode MS"/>
              </a:rPr>
              <a:t>i</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036</a:t>
            </a:r>
            <a:r>
              <a:rPr lang="en-US" sz="800" dirty="0">
                <a:solidFill>
                  <a:srgbClr val="000000"/>
                </a:solidFill>
                <a:highlight>
                  <a:srgbClr val="FFFFFF"/>
                </a:highlight>
                <a:latin typeface="Courier New"/>
                <a:ea typeface="Calibri"/>
                <a:cs typeface="Arial Unicode MS"/>
              </a:rPr>
              <a:t>     </a:t>
            </a:r>
            <a:r>
              <a:rPr lang="en-US" sz="800" b="1" dirty="0">
                <a:solidFill>
                  <a:srgbClr val="0000FF"/>
                </a:solidFill>
                <a:highlight>
                  <a:srgbClr val="FFFFFF"/>
                </a:highlight>
                <a:latin typeface="Courier New"/>
                <a:ea typeface="Calibri"/>
                <a:cs typeface="Arial Unicode MS"/>
              </a:rPr>
              <a:t>if</a:t>
            </a:r>
            <a:r>
              <a:rPr lang="en-US" sz="800" dirty="0">
                <a:solidFill>
                  <a:srgbClr val="000000"/>
                </a:solidFill>
                <a:highlight>
                  <a:srgbClr val="FFFFFF"/>
                </a:highlight>
                <a:latin typeface="Courier New"/>
                <a:ea typeface="Calibri"/>
                <a:cs typeface="Arial Unicode MS"/>
              </a:rPr>
              <a:t> </a:t>
            </a:r>
            <a:r>
              <a:rPr lang="en-US" sz="800" b="1" dirty="0">
                <a:solidFill>
                  <a:srgbClr val="000080"/>
                </a:solidFill>
                <a:highlight>
                  <a:srgbClr val="FFFFFF"/>
                </a:highlight>
                <a:latin typeface="Courier New"/>
                <a:ea typeface="Calibri"/>
                <a:cs typeface="Arial Unicode MS"/>
              </a:rPr>
              <a:t>(</a:t>
            </a:r>
            <a:r>
              <a:rPr lang="en-US" sz="800" dirty="0" err="1">
                <a:solidFill>
                  <a:srgbClr val="000000"/>
                </a:solidFill>
                <a:highlight>
                  <a:srgbClr val="FFFFFF"/>
                </a:highlight>
                <a:latin typeface="Courier New"/>
                <a:ea typeface="Calibri"/>
                <a:cs typeface="Arial Unicode MS"/>
              </a:rPr>
              <a:t>wbuf</a:t>
            </a:r>
            <a:r>
              <a:rPr lang="en-US" sz="800" b="1" dirty="0">
                <a:solidFill>
                  <a:srgbClr val="000080"/>
                </a:solidFill>
                <a:highlight>
                  <a:srgbClr val="FFFFFF"/>
                </a:highlight>
                <a:latin typeface="Courier New"/>
                <a:ea typeface="Calibri"/>
                <a:cs typeface="Arial Unicode MS"/>
              </a:rPr>
              <a:t>[</a:t>
            </a:r>
            <a:r>
              <a:rPr lang="en-US" sz="800" dirty="0" err="1">
                <a:solidFill>
                  <a:srgbClr val="000000"/>
                </a:solidFill>
                <a:highlight>
                  <a:srgbClr val="FFFFFF"/>
                </a:highlight>
                <a:latin typeface="Courier New"/>
                <a:ea typeface="Calibri"/>
                <a:cs typeface="Arial Unicode MS"/>
              </a:rPr>
              <a:t>i</a:t>
            </a:r>
            <a:r>
              <a:rPr lang="en-US" sz="800" b="1" dirty="0" err="1">
                <a:solidFill>
                  <a:srgbClr val="000080"/>
                </a:solidFill>
                <a:highlight>
                  <a:srgbClr val="FFFFFF"/>
                </a:highlight>
                <a:latin typeface="Courier New"/>
                <a:ea typeface="Calibri"/>
                <a:cs typeface="Arial Unicode MS"/>
              </a:rPr>
              <a:t>+</a:t>
            </a:r>
            <a:r>
              <a:rPr lang="en-US" sz="800" dirty="0" err="1">
                <a:solidFill>
                  <a:srgbClr val="000000"/>
                </a:solidFill>
                <a:highlight>
                  <a:srgbClr val="FFFFFF"/>
                </a:highlight>
                <a:latin typeface="Courier New"/>
                <a:ea typeface="Calibri"/>
                <a:cs typeface="Arial Unicode MS"/>
              </a:rPr>
              <a:t>HALF</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dirty="0" err="1">
                <a:solidFill>
                  <a:srgbClr val="000000"/>
                </a:solidFill>
                <a:highlight>
                  <a:srgbClr val="FFFFFF"/>
                </a:highlight>
                <a:latin typeface="Courier New"/>
                <a:ea typeface="Calibri"/>
                <a:cs typeface="Arial Unicode MS"/>
              </a:rPr>
              <a:t>rbuf</a:t>
            </a:r>
            <a:r>
              <a:rPr lang="en-US" sz="800" b="1" dirty="0">
                <a:solidFill>
                  <a:srgbClr val="000080"/>
                </a:solidFill>
                <a:highlight>
                  <a:srgbClr val="FFFFFF"/>
                </a:highlight>
                <a:latin typeface="Courier New"/>
                <a:ea typeface="Calibri"/>
                <a:cs typeface="Arial Unicode MS"/>
              </a:rPr>
              <a:t>[</a:t>
            </a:r>
            <a:r>
              <a:rPr lang="en-US" sz="800" dirty="0" err="1">
                <a:solidFill>
                  <a:srgbClr val="000000"/>
                </a:solidFill>
                <a:highlight>
                  <a:srgbClr val="FFFFFF"/>
                </a:highlight>
                <a:latin typeface="Courier New"/>
                <a:ea typeface="Calibri"/>
                <a:cs typeface="Arial Unicode MS"/>
              </a:rPr>
              <a:t>i</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037</a:t>
            </a:r>
            <a:r>
              <a:rPr lang="en-US" sz="800" dirty="0">
                <a:solidFill>
                  <a:srgbClr val="000000"/>
                </a:solidFill>
                <a:highlight>
                  <a:srgbClr val="FFFFFF"/>
                </a:highlight>
                <a:latin typeface="Courier New"/>
                <a:ea typeface="Calibri"/>
                <a:cs typeface="Arial Unicode MS"/>
              </a:rPr>
              <a:t>       </a:t>
            </a:r>
            <a:r>
              <a:rPr lang="en-US" sz="800" dirty="0" err="1">
                <a:solidFill>
                  <a:srgbClr val="000000"/>
                </a:solidFill>
                <a:highlight>
                  <a:srgbClr val="FFFFFF"/>
                </a:highlight>
                <a:latin typeface="Courier New"/>
                <a:ea typeface="Calibri"/>
                <a:cs typeface="Arial Unicode MS"/>
              </a:rPr>
              <a:t>fprintf</a:t>
            </a:r>
            <a:r>
              <a:rPr lang="en-US" sz="800" b="1" dirty="0">
                <a:solidFill>
                  <a:srgbClr val="000080"/>
                </a:solidFill>
                <a:highlight>
                  <a:srgbClr val="FFFFFF"/>
                </a:highlight>
                <a:latin typeface="Courier New"/>
                <a:ea typeface="Calibri"/>
                <a:cs typeface="Arial Unicode MS"/>
              </a:rPr>
              <a:t>(</a:t>
            </a:r>
            <a:r>
              <a:rPr lang="en-US" sz="800" dirty="0" err="1">
                <a:solidFill>
                  <a:srgbClr val="000000"/>
                </a:solidFill>
                <a:highlight>
                  <a:srgbClr val="FFFFFF"/>
                </a:highlight>
                <a:latin typeface="Courier New"/>
                <a:ea typeface="Calibri"/>
                <a:cs typeface="Arial Unicode MS"/>
              </a:rPr>
              <a:t>stderr</a:t>
            </a:r>
            <a:r>
              <a:rPr lang="en-US" sz="800" b="1" dirty="0">
                <a:solidFill>
                  <a:srgbClr val="000080"/>
                </a:solidFill>
                <a:highlight>
                  <a:srgbClr val="FFFFFF"/>
                </a:highlight>
                <a:latin typeface="Courier New"/>
                <a:ea typeface="Calibri"/>
                <a:cs typeface="Arial Unicode MS"/>
              </a:rPr>
              <a:t>,</a:t>
            </a:r>
            <a:r>
              <a:rPr lang="en-US" sz="800" dirty="0">
                <a:solidFill>
                  <a:srgbClr val="000000"/>
                </a:solidFill>
                <a:highlight>
                  <a:srgbClr val="FFFFFF"/>
                </a:highlight>
                <a:latin typeface="Courier New"/>
                <a:ea typeface="Calibri"/>
                <a:cs typeface="Arial Unicode MS"/>
              </a:rPr>
              <a:t> </a:t>
            </a:r>
            <a:r>
              <a:rPr lang="en-US" sz="800" dirty="0">
                <a:solidFill>
                  <a:srgbClr val="808080"/>
                </a:solidFill>
                <a:highlight>
                  <a:srgbClr val="FFFFFF"/>
                </a:highlight>
                <a:latin typeface="Courier New"/>
                <a:ea typeface="Calibri"/>
                <a:cs typeface="Arial Unicode MS"/>
              </a:rPr>
              <a:t>"Error: retrieved data invalid!\n"</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038</a:t>
            </a:r>
            <a:r>
              <a:rPr lang="en-US" sz="800" dirty="0">
                <a:solidFill>
                  <a:srgbClr val="000000"/>
                </a:solidFill>
                <a:highlight>
                  <a:srgbClr val="FFFFFF"/>
                </a:highlight>
                <a:latin typeface="Courier New"/>
                <a:ea typeface="Calibri"/>
                <a:cs typeface="Arial Unicode MS"/>
              </a:rPr>
              <a:t>       exit</a:t>
            </a:r>
            <a:r>
              <a:rPr lang="en-US" sz="800" b="1" dirty="0">
                <a:solidFill>
                  <a:srgbClr val="000080"/>
                </a:solidFill>
                <a:highlight>
                  <a:srgbClr val="FFFFFF"/>
                </a:highlight>
                <a:latin typeface="Courier New"/>
                <a:ea typeface="Calibri"/>
                <a:cs typeface="Arial Unicode MS"/>
              </a:rPr>
              <a:t>(</a:t>
            </a:r>
            <a:r>
              <a:rPr lang="en-US" sz="800" dirty="0">
                <a:solidFill>
                  <a:srgbClr val="FF8000"/>
                </a:solidFill>
                <a:highlight>
                  <a:srgbClr val="FFFFFF"/>
                </a:highlight>
                <a:latin typeface="Courier New"/>
                <a:ea typeface="Calibri"/>
                <a:cs typeface="Arial Unicode MS"/>
              </a:rPr>
              <a:t>2</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039</a:t>
            </a:r>
            <a:r>
              <a:rPr lang="en-US" sz="800" dirty="0">
                <a:solidFill>
                  <a:srgbClr val="000000"/>
                </a:solidFill>
                <a:highlight>
                  <a:srgbClr val="FFFFFF"/>
                </a:highlight>
                <a:latin typeface="Courier New"/>
                <a:ea typeface="Calibri"/>
                <a:cs typeface="Arial Unicode MS"/>
              </a:rPr>
              <a:t>     </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040</a:t>
            </a:r>
            <a:r>
              <a:rPr lang="en-US" sz="800" dirty="0">
                <a:solidFill>
                  <a:srgbClr val="000000"/>
                </a:solidFill>
                <a:highlight>
                  <a:srgbClr val="FFFFFF"/>
                </a:highlight>
                <a:latin typeface="Courier New"/>
                <a:ea typeface="Calibri"/>
                <a:cs typeface="Arial Unicode MS"/>
              </a:rPr>
              <a:t>   </a:t>
            </a:r>
            <a:r>
              <a:rPr lang="en-US" sz="800" dirty="0" err="1">
                <a:solidFill>
                  <a:srgbClr val="000000"/>
                </a:solidFill>
                <a:highlight>
                  <a:srgbClr val="FFFFFF"/>
                </a:highlight>
                <a:latin typeface="Courier New"/>
                <a:ea typeface="Calibri"/>
                <a:cs typeface="Arial Unicode MS"/>
              </a:rPr>
              <a:t>printf</a:t>
            </a:r>
            <a:r>
              <a:rPr lang="en-US" sz="800" b="1" dirty="0">
                <a:solidFill>
                  <a:srgbClr val="000080"/>
                </a:solidFill>
                <a:highlight>
                  <a:srgbClr val="FFFFFF"/>
                </a:highlight>
                <a:latin typeface="Courier New"/>
                <a:ea typeface="Calibri"/>
                <a:cs typeface="Arial Unicode MS"/>
              </a:rPr>
              <a:t>(</a:t>
            </a:r>
            <a:r>
              <a:rPr lang="en-US" sz="800" dirty="0">
                <a:solidFill>
                  <a:srgbClr val="808080"/>
                </a:solidFill>
                <a:highlight>
                  <a:srgbClr val="FFFFFF"/>
                </a:highlight>
                <a:latin typeface="Courier New"/>
                <a:ea typeface="Calibri"/>
                <a:cs typeface="Arial Unicode MS"/>
              </a:rPr>
              <a:t>"Data verified.\n"</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041</a:t>
            </a:r>
            <a:r>
              <a:rPr lang="en-US" sz="800" dirty="0">
                <a:solidFill>
                  <a:srgbClr val="000000"/>
                </a:solidFill>
                <a:highlight>
                  <a:srgbClr val="FFFFFF"/>
                </a:highlight>
                <a:latin typeface="Courier New"/>
                <a:ea typeface="Calibri"/>
                <a:cs typeface="Arial Unicode MS"/>
              </a:rPr>
              <a:t> </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042</a:t>
            </a:r>
            <a:r>
              <a:rPr lang="en-US" sz="800" dirty="0">
                <a:solidFill>
                  <a:srgbClr val="000000"/>
                </a:solidFill>
                <a:highlight>
                  <a:srgbClr val="FFFFFF"/>
                </a:highlight>
                <a:latin typeface="Courier New"/>
                <a:ea typeface="Calibri"/>
                <a:cs typeface="Arial Unicode MS"/>
              </a:rPr>
              <a:t>   </a:t>
            </a:r>
            <a:r>
              <a:rPr lang="en-US" sz="800" b="1" dirty="0">
                <a:solidFill>
                  <a:srgbClr val="0000FF"/>
                </a:solidFill>
                <a:highlight>
                  <a:srgbClr val="FFFFFF"/>
                </a:highlight>
                <a:latin typeface="Courier New"/>
                <a:ea typeface="Calibri"/>
                <a:cs typeface="Arial Unicode MS"/>
              </a:rPr>
              <a:t>return</a:t>
            </a:r>
            <a:r>
              <a:rPr lang="en-US" sz="800" dirty="0">
                <a:solidFill>
                  <a:srgbClr val="000000"/>
                </a:solidFill>
                <a:highlight>
                  <a:srgbClr val="FFFFFF"/>
                </a:highlight>
                <a:latin typeface="Courier New"/>
                <a:ea typeface="Calibri"/>
                <a:cs typeface="Arial Unicode MS"/>
              </a:rPr>
              <a:t> </a:t>
            </a:r>
            <a:r>
              <a:rPr lang="en-US" sz="800" dirty="0">
                <a:solidFill>
                  <a:srgbClr val="FF8000"/>
                </a:solidFill>
                <a:highlight>
                  <a:srgbClr val="FFFFFF"/>
                </a:highlight>
                <a:latin typeface="Courier New"/>
                <a:ea typeface="Calibri"/>
                <a:cs typeface="Arial Unicode MS"/>
              </a:rPr>
              <a:t>0</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a:p>
            <a:pPr>
              <a:lnSpc>
                <a:spcPct val="107000"/>
              </a:lnSpc>
            </a:pPr>
            <a:r>
              <a:rPr lang="en-US" sz="800" dirty="0">
                <a:solidFill>
                  <a:srgbClr val="FF8000"/>
                </a:solidFill>
                <a:highlight>
                  <a:srgbClr val="FFFFFF"/>
                </a:highlight>
                <a:latin typeface="Courier New"/>
                <a:ea typeface="Calibri"/>
                <a:cs typeface="Arial Unicode MS"/>
              </a:rPr>
              <a:t>043 </a:t>
            </a:r>
            <a:r>
              <a:rPr lang="en-US" sz="800" b="1" dirty="0">
                <a:solidFill>
                  <a:srgbClr val="000080"/>
                </a:solidFill>
                <a:highlight>
                  <a:srgbClr val="FFFFFF"/>
                </a:highlight>
                <a:latin typeface="Courier New"/>
                <a:ea typeface="Calibri"/>
                <a:cs typeface="Arial Unicode MS"/>
              </a:rPr>
              <a:t>}</a:t>
            </a:r>
            <a:endParaRPr lang="en-US" sz="800" dirty="0">
              <a:latin typeface="Calibri"/>
              <a:ea typeface="Calibri"/>
              <a:cs typeface="Arial Unicode MS"/>
            </a:endParaRPr>
          </a:p>
        </p:txBody>
      </p:sp>
      <p:sp>
        <p:nvSpPr>
          <p:cNvPr id="6" name="Title 1"/>
          <p:cNvSpPr txBox="1">
            <a:spLocks/>
          </p:cNvSpPr>
          <p:nvPr/>
        </p:nvSpPr>
        <p:spPr>
          <a:xfrm>
            <a:off x="6096000" y="198438"/>
            <a:ext cx="4572000" cy="7159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Example: streams</a:t>
            </a:r>
          </a:p>
        </p:txBody>
      </p:sp>
    </p:spTree>
    <p:extLst>
      <p:ext uri="{BB962C8B-B14F-4D97-AF65-F5344CB8AC3E}">
        <p14:creationId xmlns:p14="http://schemas.microsoft.com/office/powerpoint/2010/main" val="17479055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File System (NFS)</a:t>
            </a:r>
          </a:p>
        </p:txBody>
      </p:sp>
      <p:sp>
        <p:nvSpPr>
          <p:cNvPr id="3" name="Content Placeholder 2"/>
          <p:cNvSpPr>
            <a:spLocks noGrp="1"/>
          </p:cNvSpPr>
          <p:nvPr>
            <p:ph idx="1"/>
          </p:nvPr>
        </p:nvSpPr>
        <p:spPr/>
        <p:txBody>
          <a:bodyPr>
            <a:normAutofit fontScale="77500" lnSpcReduction="20000"/>
          </a:bodyPr>
          <a:lstStyle/>
          <a:p>
            <a:r>
              <a:rPr lang="en-US" dirty="0"/>
              <a:t>Developed at Sun Microsystems</a:t>
            </a:r>
          </a:p>
          <a:p>
            <a:r>
              <a:rPr lang="en-US" dirty="0"/>
              <a:t>Currently an open standard</a:t>
            </a:r>
          </a:p>
          <a:p>
            <a:r>
              <a:rPr lang="en-US" dirty="0"/>
              <a:t>Very broad deployment</a:t>
            </a:r>
          </a:p>
          <a:p>
            <a:r>
              <a:rPr lang="en-US" dirty="0"/>
              <a:t>Compatible with POSIX file interface</a:t>
            </a:r>
          </a:p>
          <a:p>
            <a:r>
              <a:rPr lang="en-US" dirty="0"/>
              <a:t>Any subdirectory on host may be “exported” to permit remote access</a:t>
            </a:r>
          </a:p>
          <a:p>
            <a:r>
              <a:rPr lang="en-US" dirty="0"/>
              <a:t>Works with most lower level file systems</a:t>
            </a:r>
          </a:p>
          <a:p>
            <a:r>
              <a:rPr lang="en-US" dirty="0"/>
              <a:t>Clients mount the exported file system anywhere in local directory hierarchy</a:t>
            </a:r>
          </a:p>
          <a:p>
            <a:r>
              <a:rPr lang="en-US" dirty="0"/>
              <a:t>Initially used stateless protocol</a:t>
            </a:r>
          </a:p>
          <a:p>
            <a:r>
              <a:rPr lang="en-US" dirty="0"/>
              <a:t>Session semantics (limited file sharing, especially of writes)</a:t>
            </a:r>
          </a:p>
          <a:p>
            <a:r>
              <a:rPr lang="en-US" dirty="0"/>
              <a:t>May use both TCP/IP and UDP</a:t>
            </a:r>
          </a:p>
          <a:p>
            <a:r>
              <a:rPr lang="en-US" dirty="0"/>
              <a:t>Requires Remote Procedure Call (RPC) and port mapper services for request handling</a:t>
            </a:r>
          </a:p>
          <a:p>
            <a:r>
              <a:rPr lang="en-US" dirty="0"/>
              <a:t>External Data Representation (XDR) is needed for data serialization</a:t>
            </a:r>
          </a:p>
        </p:txBody>
      </p:sp>
    </p:spTree>
    <p:extLst>
      <p:ext uri="{BB962C8B-B14F-4D97-AF65-F5344CB8AC3E}">
        <p14:creationId xmlns:p14="http://schemas.microsoft.com/office/powerpoint/2010/main" val="14991740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NFS Architecture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200" y="1600200"/>
            <a:ext cx="82836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47678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Sketch of Access Protocol </a:t>
            </a:r>
          </a:p>
        </p:txBody>
      </p:sp>
      <p:sp>
        <p:nvSpPr>
          <p:cNvPr id="3" name="Content Placeholder 2"/>
          <p:cNvSpPr>
            <a:spLocks noGrp="1"/>
          </p:cNvSpPr>
          <p:nvPr>
            <p:ph idx="1"/>
          </p:nvPr>
        </p:nvSpPr>
        <p:spPr/>
        <p:txBody>
          <a:bodyPr>
            <a:normAutofit fontScale="55000" lnSpcReduction="20000"/>
          </a:bodyPr>
          <a:lstStyle/>
          <a:p>
            <a:pPr marL="347472" indent="-347472">
              <a:buFont typeface="+mj-lt"/>
              <a:buAutoNum type="arabicPeriod"/>
            </a:pPr>
            <a:r>
              <a:rPr lang="en-US" dirty="0"/>
              <a:t>Remote file system is mounted on client</a:t>
            </a:r>
          </a:p>
          <a:p>
            <a:pPr lvl="1"/>
            <a:r>
              <a:rPr lang="en-US" dirty="0"/>
              <a:t>Mount program obtains a handle for remote directory from NFS server</a:t>
            </a:r>
          </a:p>
          <a:p>
            <a:pPr lvl="1"/>
            <a:r>
              <a:rPr lang="en-US" dirty="0"/>
              <a:t>Local kernel creates a new </a:t>
            </a:r>
            <a:r>
              <a:rPr lang="en-US" dirty="0" err="1"/>
              <a:t>vnode</a:t>
            </a:r>
            <a:r>
              <a:rPr lang="en-US" dirty="0"/>
              <a:t> for the remote directory in the VFS layer</a:t>
            </a:r>
          </a:p>
          <a:p>
            <a:pPr marL="347472" indent="-347472">
              <a:buFont typeface="+mj-lt"/>
              <a:buAutoNum type="arabicPeriod"/>
            </a:pPr>
            <a:r>
              <a:rPr lang="en-US" dirty="0"/>
              <a:t>File open</a:t>
            </a:r>
          </a:p>
          <a:p>
            <a:pPr lvl="1"/>
            <a:r>
              <a:rPr lang="en-US" dirty="0"/>
              <a:t>Parent portion of file’s pathname translates to the </a:t>
            </a:r>
            <a:r>
              <a:rPr lang="en-US" dirty="0" err="1"/>
              <a:t>vnode</a:t>
            </a:r>
            <a:endParaRPr lang="en-US" dirty="0"/>
          </a:p>
          <a:p>
            <a:pPr lvl="1"/>
            <a:r>
              <a:rPr lang="en-US" dirty="0"/>
              <a:t>Server address is retrieved from </a:t>
            </a:r>
            <a:r>
              <a:rPr lang="en-US" dirty="0" err="1"/>
              <a:t>vnode</a:t>
            </a:r>
            <a:endParaRPr lang="en-US" dirty="0"/>
          </a:p>
          <a:p>
            <a:pPr lvl="1"/>
            <a:r>
              <a:rPr lang="en-US" dirty="0"/>
              <a:t>Lookup request for the remaining path portion is sent to the server</a:t>
            </a:r>
          </a:p>
          <a:p>
            <a:pPr lvl="1"/>
            <a:r>
              <a:rPr lang="en-US" dirty="0"/>
              <a:t>Open file entry is created on client using file handle and attributes supplied by the server (no file </a:t>
            </a:r>
            <a:r>
              <a:rPr lang="en-US" i="1" dirty="0"/>
              <a:t>open</a:t>
            </a:r>
            <a:r>
              <a:rPr lang="en-US" dirty="0"/>
              <a:t> is performed on the remote end)</a:t>
            </a:r>
          </a:p>
          <a:p>
            <a:pPr lvl="1"/>
            <a:r>
              <a:rPr lang="en-US" dirty="0"/>
              <a:t>File descriptor is returned to the (client) application</a:t>
            </a:r>
          </a:p>
          <a:p>
            <a:pPr marL="347472" indent="-347472">
              <a:buFont typeface="+mj-lt"/>
              <a:buAutoNum type="arabicPeriod"/>
            </a:pPr>
            <a:r>
              <a:rPr lang="en-US" dirty="0"/>
              <a:t>Data access</a:t>
            </a:r>
          </a:p>
          <a:p>
            <a:pPr lvl="1"/>
            <a:r>
              <a:rPr lang="en-US" dirty="0"/>
              <a:t>Local file cache is checked for data availability (if data caching is enabled)</a:t>
            </a:r>
          </a:p>
          <a:p>
            <a:pPr lvl="1"/>
            <a:r>
              <a:rPr lang="en-US" dirty="0"/>
              <a:t>If that fails, server is asked to provide the data (performs file open and read) for file handle associated with local descriptor</a:t>
            </a:r>
          </a:p>
          <a:p>
            <a:pPr lvl="1"/>
            <a:r>
              <a:rPr lang="en-US" dirty="0"/>
              <a:t>Data arrive at client and are stored in the cache</a:t>
            </a:r>
          </a:p>
          <a:p>
            <a:pPr lvl="1"/>
            <a:r>
              <a:rPr lang="en-US" dirty="0"/>
              <a:t>User buffer is filled as appropriate and call returns</a:t>
            </a:r>
          </a:p>
          <a:p>
            <a:pPr marL="0" indent="0">
              <a:buNone/>
            </a:pPr>
            <a:endParaRPr lang="en-US" dirty="0"/>
          </a:p>
          <a:p>
            <a:pPr marL="0" indent="0">
              <a:buNone/>
            </a:pPr>
            <a:r>
              <a:rPr lang="en-US" dirty="0"/>
              <a:t>Server maintains replay cache to keep track of non-idempotent requests (e.g., file delete). Matching request with a cache entry causes re-transmission of the recorded reply without re-execution of the request.</a:t>
            </a:r>
          </a:p>
        </p:txBody>
      </p:sp>
    </p:spTree>
    <p:extLst>
      <p:ext uri="{BB962C8B-B14F-4D97-AF65-F5344CB8AC3E}">
        <p14:creationId xmlns:p14="http://schemas.microsoft.com/office/powerpoint/2010/main" val="35385025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NFS Revisions</a:t>
            </a:r>
          </a:p>
        </p:txBody>
      </p:sp>
      <p:sp>
        <p:nvSpPr>
          <p:cNvPr id="3" name="Content Placeholder 2"/>
          <p:cNvSpPr>
            <a:spLocks noGrp="1"/>
          </p:cNvSpPr>
          <p:nvPr>
            <p:ph idx="1"/>
          </p:nvPr>
        </p:nvSpPr>
        <p:spPr/>
        <p:txBody>
          <a:bodyPr>
            <a:normAutofit fontScale="70000" lnSpcReduction="20000"/>
          </a:bodyPr>
          <a:lstStyle/>
          <a:p>
            <a:r>
              <a:rPr lang="en-US" dirty="0"/>
              <a:t>First public release: NFSv2 (late 1980s)</a:t>
            </a:r>
          </a:p>
          <a:p>
            <a:pPr lvl="1"/>
            <a:r>
              <a:rPr lang="en-US" dirty="0"/>
              <a:t>Outdated (32-bit offsets and file handles, poor write performance due to blocking, small payloads)</a:t>
            </a:r>
          </a:p>
          <a:p>
            <a:r>
              <a:rPr lang="en-US" dirty="0"/>
              <a:t>NFSv3</a:t>
            </a:r>
          </a:p>
          <a:p>
            <a:pPr lvl="1"/>
            <a:r>
              <a:rPr lang="en-US" dirty="0"/>
              <a:t>64-bit file offsets</a:t>
            </a:r>
          </a:p>
          <a:p>
            <a:pPr lvl="1"/>
            <a:r>
              <a:rPr lang="en-US" dirty="0"/>
              <a:t>Weak cache consistency scheme</a:t>
            </a:r>
          </a:p>
          <a:p>
            <a:pPr lvl="1"/>
            <a:r>
              <a:rPr lang="en-US" dirty="0"/>
              <a:t>Correct support for ACLs from ACL-agnostic clients</a:t>
            </a:r>
          </a:p>
          <a:p>
            <a:pPr lvl="1"/>
            <a:r>
              <a:rPr lang="en-US" dirty="0"/>
              <a:t>Larger data payload per packet</a:t>
            </a:r>
          </a:p>
          <a:p>
            <a:pPr lvl="1"/>
            <a:r>
              <a:rPr lang="en-US" dirty="0"/>
              <a:t>Still in use in some installations</a:t>
            </a:r>
          </a:p>
          <a:p>
            <a:r>
              <a:rPr lang="en-US" dirty="0"/>
              <a:t>NFSv4 (current)</a:t>
            </a:r>
          </a:p>
          <a:p>
            <a:pPr lvl="1"/>
            <a:r>
              <a:rPr lang="en-US" dirty="0"/>
              <a:t>Servers no longer stateless</a:t>
            </a:r>
          </a:p>
          <a:p>
            <a:pPr lvl="1"/>
            <a:r>
              <a:rPr lang="en-US" dirty="0"/>
              <a:t>File locks respected</a:t>
            </a:r>
          </a:p>
          <a:p>
            <a:pPr lvl="1"/>
            <a:r>
              <a:rPr lang="en-US" dirty="0"/>
              <a:t>Support for lease-based byte-range locking</a:t>
            </a:r>
          </a:p>
          <a:p>
            <a:pPr lvl="1"/>
            <a:r>
              <a:rPr lang="en-US" dirty="0"/>
              <a:t>Caching of file data via delegation mechanism (multiple readers, single writer) with revocation on conflict</a:t>
            </a:r>
          </a:p>
          <a:p>
            <a:pPr lvl="1"/>
            <a:r>
              <a:rPr lang="en-US" dirty="0"/>
              <a:t>Compound RPC (request merging)</a:t>
            </a:r>
          </a:p>
          <a:p>
            <a:pPr lvl="1"/>
            <a:r>
              <a:rPr lang="en-US" dirty="0"/>
              <a:t>Kerberos 5 and SPKM/LIPKEY security</a:t>
            </a:r>
          </a:p>
          <a:p>
            <a:pPr lvl="1"/>
            <a:r>
              <a:rPr lang="en-US" dirty="0"/>
              <a:t>File migration and replication</a:t>
            </a:r>
          </a:p>
        </p:txBody>
      </p:sp>
    </p:spTree>
    <p:extLst>
      <p:ext uri="{BB962C8B-B14F-4D97-AF65-F5344CB8AC3E}">
        <p14:creationId xmlns:p14="http://schemas.microsoft.com/office/powerpoint/2010/main" val="3498728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Parallel File System (GPFS)</a:t>
            </a:r>
          </a:p>
        </p:txBody>
      </p:sp>
      <p:sp>
        <p:nvSpPr>
          <p:cNvPr id="3" name="Content Placeholder 2"/>
          <p:cNvSpPr>
            <a:spLocks noGrp="1"/>
          </p:cNvSpPr>
          <p:nvPr>
            <p:ph idx="1"/>
          </p:nvPr>
        </p:nvSpPr>
        <p:spPr/>
        <p:txBody>
          <a:bodyPr>
            <a:normAutofit fontScale="55000" lnSpcReduction="20000"/>
          </a:bodyPr>
          <a:lstStyle/>
          <a:p>
            <a:r>
              <a:rPr lang="en-US" dirty="0"/>
              <a:t>Developed by IBM and released in the late 1990s</a:t>
            </a:r>
          </a:p>
          <a:p>
            <a:r>
              <a:rPr lang="en-US" dirty="0"/>
              <a:t>Influenced by Tiger Shark file system and Vesta parallel file system (both IBM products)</a:t>
            </a:r>
          </a:p>
          <a:p>
            <a:r>
              <a:rPr lang="en-US" dirty="0"/>
              <a:t>Renamed in 2015 to IBM Spectrum Scale</a:t>
            </a:r>
          </a:p>
          <a:p>
            <a:r>
              <a:rPr lang="en-US" dirty="0"/>
              <a:t>Available for AIX (Power architecture), Windows and Linux (x86_64)</a:t>
            </a:r>
          </a:p>
          <a:p>
            <a:r>
              <a:rPr lang="en-US" dirty="0"/>
              <a:t>Permits multiple clients to access one or multiple file system instances</a:t>
            </a:r>
          </a:p>
          <a:p>
            <a:r>
              <a:rPr lang="en-US" dirty="0"/>
              <a:t>May span multiple physical devices, including remote storage over SAN or higher level protocols</a:t>
            </a:r>
          </a:p>
          <a:p>
            <a:r>
              <a:rPr lang="en-US" dirty="0"/>
              <a:t>Supports parallel access to shared files as well as “shared-nothing” operation thanks to File Placement Optimizer</a:t>
            </a:r>
          </a:p>
          <a:p>
            <a:r>
              <a:rPr lang="en-US" dirty="0"/>
              <a:t>High aggregate access bandwidth is accomplished by striping data across multiple storage devices and load balancing</a:t>
            </a:r>
          </a:p>
          <a:p>
            <a:r>
              <a:rPr lang="en-US" dirty="0"/>
              <a:t>Supports data replication for recoverability and availability</a:t>
            </a:r>
          </a:p>
          <a:p>
            <a:r>
              <a:rPr lang="en-US" dirty="0"/>
              <a:t>Multiple GPFS instances (GPFS clusters) may be configured to be visible and accessible from within a single shared namespace</a:t>
            </a:r>
          </a:p>
          <a:p>
            <a:r>
              <a:rPr lang="en-US" dirty="0"/>
              <a:t>POSIX file access available via VFS integration</a:t>
            </a:r>
          </a:p>
          <a:p>
            <a:r>
              <a:rPr lang="en-US" dirty="0"/>
              <a:t>Sophisticated token management for concurrent distributed locking</a:t>
            </a:r>
          </a:p>
          <a:p>
            <a:r>
              <a:rPr lang="en-US" dirty="0"/>
              <a:t>Intelligent prefetching recognizing different access patterns</a:t>
            </a:r>
          </a:p>
          <a:p>
            <a:r>
              <a:rPr lang="en-US" dirty="0"/>
              <a:t>Journaling for increased data integrity</a:t>
            </a:r>
          </a:p>
        </p:txBody>
      </p:sp>
    </p:spTree>
    <p:extLst>
      <p:ext uri="{BB962C8B-B14F-4D97-AF65-F5344CB8AC3E}">
        <p14:creationId xmlns:p14="http://schemas.microsoft.com/office/powerpoint/2010/main" val="2925282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GPFS Limits</a:t>
            </a:r>
          </a:p>
        </p:txBody>
      </p:sp>
      <p:graphicFrame>
        <p:nvGraphicFramePr>
          <p:cNvPr id="4" name="Content Placeholder 3"/>
          <p:cNvGraphicFramePr>
            <a:graphicFrameLocks noGrp="1"/>
          </p:cNvGraphicFramePr>
          <p:nvPr>
            <p:ph idx="1"/>
          </p:nvPr>
        </p:nvGraphicFramePr>
        <p:xfrm>
          <a:off x="2514600" y="2667001"/>
          <a:ext cx="7086600" cy="2054479"/>
        </p:xfrm>
        <a:graphic>
          <a:graphicData uri="http://schemas.openxmlformats.org/drawingml/2006/table">
            <a:tbl>
              <a:tblPr firstRow="1" firstCol="1" bandRow="1">
                <a:tableStyleId>{5C22544A-7EE6-4342-B048-85BDC9FD1C3A}</a:tableStyleId>
              </a:tblPr>
              <a:tblGrid>
                <a:gridCol w="2877266">
                  <a:extLst>
                    <a:ext uri="{9D8B030D-6E8A-4147-A177-3AD203B41FA5}">
                      <a16:colId xmlns:a16="http://schemas.microsoft.com/office/drawing/2014/main" val="20000"/>
                    </a:ext>
                  </a:extLst>
                </a:gridCol>
                <a:gridCol w="2104667">
                  <a:extLst>
                    <a:ext uri="{9D8B030D-6E8A-4147-A177-3AD203B41FA5}">
                      <a16:colId xmlns:a16="http://schemas.microsoft.com/office/drawing/2014/main" val="20001"/>
                    </a:ext>
                  </a:extLst>
                </a:gridCol>
                <a:gridCol w="2104667">
                  <a:extLst>
                    <a:ext uri="{9D8B030D-6E8A-4147-A177-3AD203B41FA5}">
                      <a16:colId xmlns:a16="http://schemas.microsoft.com/office/drawing/2014/main" val="20002"/>
                    </a:ext>
                  </a:extLst>
                </a:gridCol>
              </a:tblGrid>
              <a:tr h="0">
                <a:tc>
                  <a:txBody>
                    <a:bodyPr/>
                    <a:lstStyle/>
                    <a:p>
                      <a:pPr marL="0" marR="0">
                        <a:lnSpc>
                          <a:spcPct val="107000"/>
                        </a:lnSpc>
                        <a:spcBef>
                          <a:spcPts val="0"/>
                        </a:spcBef>
                        <a:spcAft>
                          <a:spcPts val="0"/>
                        </a:spcAft>
                        <a:tabLst>
                          <a:tab pos="980440" algn="l"/>
                        </a:tabLst>
                      </a:pPr>
                      <a:r>
                        <a:rPr lang="en-US" sz="1800" dirty="0">
                          <a:effectLst/>
                        </a:rPr>
                        <a:t>Parameter	</a:t>
                      </a:r>
                      <a:endParaRPr lang="en-US" sz="1800" dirty="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800">
                          <a:effectLst/>
                        </a:rPr>
                        <a:t>Design limit</a:t>
                      </a:r>
                      <a:endParaRPr lang="en-US" sz="18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800">
                          <a:effectLst/>
                        </a:rPr>
                        <a:t>Tested value</a:t>
                      </a:r>
                      <a:endParaRPr lang="en-US" sz="1800">
                        <a:effectLst/>
                        <a:latin typeface="Calibri"/>
                        <a:ea typeface="Calibri"/>
                        <a:cs typeface="Arial Unicode MS"/>
                      </a:endParaRPr>
                    </a:p>
                  </a:txBody>
                  <a:tcPr marL="68580" marR="68580" marT="0" marB="0"/>
                </a:tc>
                <a:extLst>
                  <a:ext uri="{0D108BD9-81ED-4DB2-BD59-A6C34878D82A}">
                    <a16:rowId xmlns:a16="http://schemas.microsoft.com/office/drawing/2014/main" val="10000"/>
                  </a:ext>
                </a:extLst>
              </a:tr>
              <a:tr h="0">
                <a:tc>
                  <a:txBody>
                    <a:bodyPr/>
                    <a:lstStyle/>
                    <a:p>
                      <a:pPr marL="0" marR="0">
                        <a:lnSpc>
                          <a:spcPct val="107000"/>
                        </a:lnSpc>
                        <a:spcBef>
                          <a:spcPts val="0"/>
                        </a:spcBef>
                        <a:spcAft>
                          <a:spcPts val="0"/>
                        </a:spcAft>
                      </a:pPr>
                      <a:r>
                        <a:rPr lang="en-US" sz="1800">
                          <a:effectLst/>
                        </a:rPr>
                        <a:t>Number of joined nodes per cluster</a:t>
                      </a:r>
                      <a:endParaRPr lang="en-US" sz="18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800">
                          <a:effectLst/>
                        </a:rPr>
                        <a:t>16,384</a:t>
                      </a:r>
                      <a:endParaRPr lang="en-US" sz="18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800">
                          <a:effectLst/>
                        </a:rPr>
                        <a:t>9,620</a:t>
                      </a:r>
                      <a:endParaRPr lang="en-US" sz="1800">
                        <a:effectLst/>
                        <a:latin typeface="Calibri"/>
                        <a:ea typeface="Calibri"/>
                        <a:cs typeface="Arial Unicode MS"/>
                      </a:endParaRPr>
                    </a:p>
                  </a:txBody>
                  <a:tcPr marL="68580" marR="68580" marT="0" marB="0"/>
                </a:tc>
                <a:extLst>
                  <a:ext uri="{0D108BD9-81ED-4DB2-BD59-A6C34878D82A}">
                    <a16:rowId xmlns:a16="http://schemas.microsoft.com/office/drawing/2014/main" val="10001"/>
                  </a:ext>
                </a:extLst>
              </a:tr>
              <a:tr h="0">
                <a:tc>
                  <a:txBody>
                    <a:bodyPr/>
                    <a:lstStyle/>
                    <a:p>
                      <a:pPr marL="0" marR="0">
                        <a:lnSpc>
                          <a:spcPct val="107000"/>
                        </a:lnSpc>
                        <a:spcBef>
                          <a:spcPts val="0"/>
                        </a:spcBef>
                        <a:spcAft>
                          <a:spcPts val="0"/>
                        </a:spcAft>
                      </a:pPr>
                      <a:r>
                        <a:rPr lang="en-US" sz="1800">
                          <a:effectLst/>
                        </a:rPr>
                        <a:t>Number of disks per cluster</a:t>
                      </a:r>
                      <a:endParaRPr lang="en-US" sz="18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800">
                          <a:effectLst/>
                        </a:rPr>
                        <a:t>2,048</a:t>
                      </a:r>
                      <a:endParaRPr lang="en-US" sz="18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800">
                          <a:effectLst/>
                        </a:rPr>
                        <a:t>unknown</a:t>
                      </a:r>
                      <a:endParaRPr lang="en-US" sz="1800">
                        <a:effectLst/>
                        <a:latin typeface="Calibri"/>
                        <a:ea typeface="Calibri"/>
                        <a:cs typeface="Arial Unicode MS"/>
                      </a:endParaRPr>
                    </a:p>
                  </a:txBody>
                  <a:tcPr marL="68580" marR="68580" marT="0" marB="0"/>
                </a:tc>
                <a:extLst>
                  <a:ext uri="{0D108BD9-81ED-4DB2-BD59-A6C34878D82A}">
                    <a16:rowId xmlns:a16="http://schemas.microsoft.com/office/drawing/2014/main" val="10002"/>
                  </a:ext>
                </a:extLst>
              </a:tr>
              <a:tr h="0">
                <a:tc>
                  <a:txBody>
                    <a:bodyPr/>
                    <a:lstStyle/>
                    <a:p>
                      <a:pPr marL="0" marR="0">
                        <a:lnSpc>
                          <a:spcPct val="107000"/>
                        </a:lnSpc>
                        <a:spcBef>
                          <a:spcPts val="0"/>
                        </a:spcBef>
                        <a:spcAft>
                          <a:spcPts val="0"/>
                        </a:spcAft>
                      </a:pPr>
                      <a:r>
                        <a:rPr lang="en-US" sz="1800">
                          <a:effectLst/>
                        </a:rPr>
                        <a:t>File size</a:t>
                      </a:r>
                      <a:endParaRPr lang="en-US" sz="18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800">
                          <a:effectLst/>
                        </a:rPr>
                        <a:t>2</a:t>
                      </a:r>
                      <a:r>
                        <a:rPr lang="en-US" sz="1800" baseline="30000">
                          <a:effectLst/>
                        </a:rPr>
                        <a:t>99</a:t>
                      </a:r>
                      <a:r>
                        <a:rPr lang="en-US" sz="1800">
                          <a:effectLst/>
                        </a:rPr>
                        <a:t> bytes</a:t>
                      </a:r>
                      <a:endParaRPr lang="en-US" sz="18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800">
                          <a:effectLst/>
                        </a:rPr>
                        <a:t>approx. 18 Petabytes</a:t>
                      </a:r>
                      <a:endParaRPr lang="en-US" sz="1800">
                        <a:effectLst/>
                        <a:latin typeface="Calibri"/>
                        <a:ea typeface="Calibri"/>
                        <a:cs typeface="Arial Unicode MS"/>
                      </a:endParaRPr>
                    </a:p>
                  </a:txBody>
                  <a:tcPr marL="68580" marR="68580" marT="0" marB="0"/>
                </a:tc>
                <a:extLst>
                  <a:ext uri="{0D108BD9-81ED-4DB2-BD59-A6C34878D82A}">
                    <a16:rowId xmlns:a16="http://schemas.microsoft.com/office/drawing/2014/main" val="10003"/>
                  </a:ext>
                </a:extLst>
              </a:tr>
              <a:tr h="0">
                <a:tc>
                  <a:txBody>
                    <a:bodyPr/>
                    <a:lstStyle/>
                    <a:p>
                      <a:pPr marL="0" marR="0">
                        <a:lnSpc>
                          <a:spcPct val="107000"/>
                        </a:lnSpc>
                        <a:spcBef>
                          <a:spcPts val="0"/>
                        </a:spcBef>
                        <a:spcAft>
                          <a:spcPts val="0"/>
                        </a:spcAft>
                      </a:pPr>
                      <a:r>
                        <a:rPr lang="en-US" sz="1800">
                          <a:effectLst/>
                        </a:rPr>
                        <a:t>Number of files per file system</a:t>
                      </a:r>
                      <a:endParaRPr lang="en-US" sz="18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800">
                          <a:effectLst/>
                        </a:rPr>
                        <a:t>2</a:t>
                      </a:r>
                      <a:r>
                        <a:rPr lang="en-US" sz="1800" baseline="30000">
                          <a:effectLst/>
                        </a:rPr>
                        <a:t>64</a:t>
                      </a:r>
                      <a:endParaRPr lang="en-US" sz="18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800" dirty="0">
                          <a:effectLst/>
                        </a:rPr>
                        <a:t>9,000,000,000</a:t>
                      </a:r>
                      <a:endParaRPr lang="en-US" sz="1800" dirty="0">
                        <a:effectLst/>
                        <a:latin typeface="Calibri"/>
                        <a:ea typeface="Calibri"/>
                        <a:cs typeface="Arial Unicode MS"/>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184143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GPFS Architecture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1538004"/>
            <a:ext cx="7753359" cy="4557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8961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GPFS Components</a:t>
            </a:r>
          </a:p>
        </p:txBody>
      </p:sp>
      <p:sp>
        <p:nvSpPr>
          <p:cNvPr id="3" name="Content Placeholder 2"/>
          <p:cNvSpPr>
            <a:spLocks noGrp="1"/>
          </p:cNvSpPr>
          <p:nvPr>
            <p:ph idx="1"/>
          </p:nvPr>
        </p:nvSpPr>
        <p:spPr/>
        <p:txBody>
          <a:bodyPr>
            <a:normAutofit fontScale="55000" lnSpcReduction="20000"/>
          </a:bodyPr>
          <a:lstStyle/>
          <a:p>
            <a:r>
              <a:rPr lang="en-US" dirty="0"/>
              <a:t>GPFS daemons (</a:t>
            </a:r>
            <a:r>
              <a:rPr lang="en-US" dirty="0" err="1"/>
              <a:t>mmfsd</a:t>
            </a:r>
            <a:r>
              <a:rPr lang="en-US" dirty="0"/>
              <a:t>)</a:t>
            </a:r>
          </a:p>
          <a:p>
            <a:pPr lvl="1"/>
            <a:r>
              <a:rPr lang="en-US" dirty="0"/>
              <a:t>Implements core functionality</a:t>
            </a:r>
          </a:p>
          <a:p>
            <a:pPr lvl="1"/>
            <a:r>
              <a:rPr lang="en-US" dirty="0"/>
              <a:t>Multithreaded with multiple thread priorities</a:t>
            </a:r>
          </a:p>
          <a:p>
            <a:pPr lvl="1"/>
            <a:r>
              <a:rPr lang="en-US" dirty="0"/>
              <a:t>May directly communicate with each other for improved synchronization</a:t>
            </a:r>
          </a:p>
          <a:p>
            <a:pPr lvl="1"/>
            <a:r>
              <a:rPr lang="en-US" dirty="0"/>
              <a:t>Responsibilities: disk space allocation for new files, directory management, lock operations for data and metadata integrity, buffer management (</a:t>
            </a:r>
            <a:r>
              <a:rPr lang="en-US" dirty="0" err="1"/>
              <a:t>pagepools</a:t>
            </a:r>
            <a:r>
              <a:rPr lang="en-US" dirty="0"/>
              <a:t>), I/O operation scheduling, quota accounting</a:t>
            </a:r>
          </a:p>
          <a:p>
            <a:r>
              <a:rPr lang="en-US" dirty="0"/>
              <a:t>File system manager</a:t>
            </a:r>
          </a:p>
          <a:p>
            <a:pPr lvl="1"/>
            <a:r>
              <a:rPr lang="en-US" dirty="0"/>
              <a:t>One per file system, possibly distributed</a:t>
            </a:r>
          </a:p>
          <a:p>
            <a:pPr lvl="1"/>
            <a:r>
              <a:rPr lang="en-US" dirty="0"/>
              <a:t>Supervises operation of all nodes using the file system</a:t>
            </a:r>
          </a:p>
          <a:p>
            <a:pPr lvl="1"/>
            <a:r>
              <a:rPr lang="en-US" dirty="0"/>
              <a:t>Responsibilities: configuration services (storage pool expansion and repair, storage availability), storage space allocation, token management (access rights, byte-range locking), quota management</a:t>
            </a:r>
          </a:p>
          <a:p>
            <a:r>
              <a:rPr lang="en-US" dirty="0"/>
              <a:t>Cluster manager</a:t>
            </a:r>
          </a:p>
          <a:p>
            <a:pPr lvl="1"/>
            <a:r>
              <a:rPr lang="en-US" dirty="0"/>
              <a:t>One per GPFS cluster</a:t>
            </a:r>
          </a:p>
          <a:p>
            <a:pPr lvl="1"/>
            <a:r>
              <a:rPr lang="en-US" dirty="0"/>
              <a:t>Elected by quorum of cluster nodes</a:t>
            </a:r>
          </a:p>
          <a:p>
            <a:pPr lvl="1"/>
            <a:r>
              <a:rPr lang="en-US" dirty="0"/>
              <a:t>Responsibilities: tracking of disk leases, monitoring node health, supervision of recovery processes, selection of file system manager nodes, propagation of configuration changes, mapping of user identities</a:t>
            </a:r>
          </a:p>
          <a:p>
            <a:r>
              <a:rPr lang="en-US" dirty="0"/>
              <a:t>Network Shared Disks (NSDs)</a:t>
            </a:r>
          </a:p>
          <a:p>
            <a:pPr lvl="1"/>
            <a:r>
              <a:rPr lang="en-US" dirty="0"/>
              <a:t>Provide storage abstraction</a:t>
            </a:r>
          </a:p>
          <a:p>
            <a:pPr lvl="1"/>
            <a:r>
              <a:rPr lang="en-US" dirty="0"/>
              <a:t>Service runs on storage-equipped nodes</a:t>
            </a:r>
          </a:p>
          <a:p>
            <a:pPr lvl="1"/>
            <a:r>
              <a:rPr lang="en-US" dirty="0"/>
              <a:t>Storage components may associate with multiple servers for resilience</a:t>
            </a:r>
          </a:p>
        </p:txBody>
      </p:sp>
    </p:spTree>
    <p:extLst>
      <p:ext uri="{BB962C8B-B14F-4D97-AF65-F5344CB8AC3E}">
        <p14:creationId xmlns:p14="http://schemas.microsoft.com/office/powerpoint/2010/main" val="3373568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Bit density increase with perpendicular recording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138" y="1524000"/>
            <a:ext cx="6831724" cy="4953000"/>
          </a:xfrm>
          <a:prstGeom prst="rect">
            <a:avLst/>
          </a:prstGeom>
        </p:spPr>
      </p:pic>
    </p:spTree>
    <p:extLst>
      <p:ext uri="{BB962C8B-B14F-4D97-AF65-F5344CB8AC3E}">
        <p14:creationId xmlns:p14="http://schemas.microsoft.com/office/powerpoint/2010/main" val="17959533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Write in GPFS</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2364" y="1600200"/>
            <a:ext cx="6782637"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33413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Sketch of Write Algorithm in GPFS (I)</a:t>
            </a:r>
          </a:p>
        </p:txBody>
      </p:sp>
      <p:sp>
        <p:nvSpPr>
          <p:cNvPr id="3" name="Content Placeholder 2"/>
          <p:cNvSpPr>
            <a:spLocks noGrp="1"/>
          </p:cNvSpPr>
          <p:nvPr>
            <p:ph idx="1"/>
          </p:nvPr>
        </p:nvSpPr>
        <p:spPr/>
        <p:txBody>
          <a:bodyPr>
            <a:normAutofit fontScale="70000" lnSpcReduction="20000"/>
          </a:bodyPr>
          <a:lstStyle/>
          <a:p>
            <a:r>
              <a:rPr lang="en-US" dirty="0"/>
              <a:t>Data write causes:</a:t>
            </a:r>
          </a:p>
          <a:p>
            <a:pPr lvl="1"/>
            <a:r>
              <a:rPr lang="en-US" dirty="0"/>
              <a:t>Flush command invocation</a:t>
            </a:r>
          </a:p>
          <a:p>
            <a:pPr lvl="1"/>
            <a:r>
              <a:rPr lang="en-US" dirty="0"/>
              <a:t>Synchronous write called</a:t>
            </a:r>
          </a:p>
          <a:p>
            <a:pPr lvl="1"/>
            <a:r>
              <a:rPr lang="en-US" dirty="0"/>
              <a:t>Buffers need to be reused</a:t>
            </a:r>
          </a:p>
          <a:p>
            <a:pPr lvl="1"/>
            <a:r>
              <a:rPr lang="en-US" dirty="0"/>
              <a:t>Token is revoked</a:t>
            </a:r>
          </a:p>
          <a:p>
            <a:pPr lvl="1"/>
            <a:r>
              <a:rPr lang="en-US" dirty="0"/>
              <a:t>Last byte of file block was written by sequential access</a:t>
            </a:r>
          </a:p>
          <a:p>
            <a:r>
              <a:rPr lang="en-US" dirty="0"/>
              <a:t>Scenario 1: Buffer available in client memory and token is valid</a:t>
            </a:r>
          </a:p>
          <a:p>
            <a:pPr marL="971550" lvl="1" indent="-514350">
              <a:buFont typeface="+mj-lt"/>
              <a:buAutoNum type="arabicPeriod"/>
            </a:pPr>
            <a:r>
              <a:rPr lang="en-US" dirty="0"/>
              <a:t>Data are copied from application space to available buffer (application may proceed at this point)</a:t>
            </a:r>
          </a:p>
          <a:p>
            <a:pPr marL="971550" lvl="1" indent="-514350">
              <a:buFont typeface="+mj-lt"/>
              <a:buAutoNum type="arabicPeriod"/>
            </a:pPr>
            <a:r>
              <a:rPr lang="en-US" dirty="0" err="1"/>
              <a:t>mmfsd</a:t>
            </a:r>
            <a:r>
              <a:rPr lang="en-US" dirty="0"/>
              <a:t> schedules asynchronous write to storage</a:t>
            </a:r>
          </a:p>
          <a:p>
            <a:pPr marL="971550" lvl="1" indent="-514350">
              <a:buFont typeface="+mj-lt"/>
              <a:buAutoNum type="arabicPeriod"/>
            </a:pPr>
            <a:r>
              <a:rPr lang="en-US" dirty="0"/>
              <a:t>Buffer content is broken up into chunks fitting message payloads and copied to send pool</a:t>
            </a:r>
          </a:p>
          <a:p>
            <a:pPr marL="971550" lvl="1" indent="-514350">
              <a:buFont typeface="+mj-lt"/>
              <a:buAutoNum type="arabicPeriod"/>
            </a:pPr>
            <a:r>
              <a:rPr lang="en-US" dirty="0"/>
              <a:t>List of destination I/O nodes is derived from metadata</a:t>
            </a:r>
          </a:p>
          <a:p>
            <a:pPr marL="971550" lvl="1" indent="-514350">
              <a:buFont typeface="+mj-lt"/>
              <a:buAutoNum type="arabicPeriod"/>
            </a:pPr>
            <a:r>
              <a:rPr lang="en-US" dirty="0"/>
              <a:t>Data are transferred to respective NSD servers’ receive pools</a:t>
            </a:r>
          </a:p>
          <a:p>
            <a:pPr marL="971550" lvl="1" indent="-514350">
              <a:buFont typeface="+mj-lt"/>
              <a:buAutoNum type="arabicPeriod"/>
            </a:pPr>
            <a:r>
              <a:rPr lang="en-US" dirty="0"/>
              <a:t>Buddy buffer is allocated to reassemble write buffer contents</a:t>
            </a:r>
          </a:p>
          <a:p>
            <a:pPr marL="971550" lvl="1" indent="-514350">
              <a:buFont typeface="+mj-lt"/>
              <a:buAutoNum type="arabicPeriod"/>
            </a:pPr>
            <a:r>
              <a:rPr lang="en-US" dirty="0"/>
              <a:t>Receive buffers are released</a:t>
            </a:r>
          </a:p>
          <a:p>
            <a:pPr marL="971550" lvl="1" indent="-514350">
              <a:buFont typeface="+mj-lt"/>
              <a:buAutoNum type="arabicPeriod"/>
            </a:pPr>
            <a:r>
              <a:rPr lang="en-US" dirty="0"/>
              <a:t>Disk write is initiated</a:t>
            </a:r>
          </a:p>
        </p:txBody>
      </p:sp>
    </p:spTree>
    <p:extLst>
      <p:ext uri="{BB962C8B-B14F-4D97-AF65-F5344CB8AC3E}">
        <p14:creationId xmlns:p14="http://schemas.microsoft.com/office/powerpoint/2010/main" val="29368018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Sketch of Write Algorithm in GPFS (II)</a:t>
            </a:r>
          </a:p>
        </p:txBody>
      </p:sp>
      <p:sp>
        <p:nvSpPr>
          <p:cNvPr id="3" name="Content Placeholder 2"/>
          <p:cNvSpPr>
            <a:spLocks noGrp="1"/>
          </p:cNvSpPr>
          <p:nvPr>
            <p:ph idx="1"/>
          </p:nvPr>
        </p:nvSpPr>
        <p:spPr/>
        <p:txBody>
          <a:bodyPr>
            <a:normAutofit/>
          </a:bodyPr>
          <a:lstStyle/>
          <a:p>
            <a:r>
              <a:rPr lang="en-US" dirty="0"/>
              <a:t>Scenario 2: Buffer not available, token is valid</a:t>
            </a:r>
          </a:p>
          <a:p>
            <a:pPr marL="971550" lvl="1" indent="-514350">
              <a:buFont typeface="+mj-lt"/>
              <a:buAutoNum type="arabicPeriod"/>
            </a:pPr>
            <a:r>
              <a:rPr lang="en-US" dirty="0"/>
              <a:t>Kernel suspends the calling thread</a:t>
            </a:r>
          </a:p>
          <a:p>
            <a:pPr marL="971550" lvl="1" indent="-514350">
              <a:buFont typeface="+mj-lt"/>
              <a:buAutoNum type="arabicPeriod"/>
            </a:pPr>
            <a:r>
              <a:rPr lang="en-US" dirty="0" err="1"/>
              <a:t>mmfsd</a:t>
            </a:r>
            <a:r>
              <a:rPr lang="en-US" dirty="0"/>
              <a:t> thread attempts to obtain buffer</a:t>
            </a:r>
          </a:p>
          <a:p>
            <a:pPr marL="1371600" lvl="2" indent="-514350">
              <a:buFont typeface="+mj-lt"/>
              <a:buAutoNum type="alphaLcParenR"/>
            </a:pPr>
            <a:r>
              <a:rPr lang="en-US" dirty="0"/>
              <a:t>If entire block is overwritten, a new buffer is used</a:t>
            </a:r>
          </a:p>
          <a:p>
            <a:pPr marL="1371600" lvl="2" indent="-514350">
              <a:buFont typeface="+mj-lt"/>
              <a:buAutoNum type="alphaLcParenR"/>
            </a:pPr>
            <a:r>
              <a:rPr lang="en-US" dirty="0"/>
              <a:t>If not, the remainder of the block is fetched into a buffer</a:t>
            </a:r>
          </a:p>
          <a:p>
            <a:pPr marL="971550" lvl="1" indent="-514350">
              <a:buFont typeface="+mj-lt"/>
              <a:buAutoNum type="arabicPeriod"/>
            </a:pPr>
            <a:r>
              <a:rPr lang="en-US" dirty="0"/>
              <a:t>The call proceeds as in Scenario 1, steps 3-8</a:t>
            </a:r>
          </a:p>
          <a:p>
            <a:pPr marL="347472" indent="-347472"/>
            <a:r>
              <a:rPr lang="en-US" dirty="0"/>
              <a:t>Scenario 3: No buffer and no token available</a:t>
            </a:r>
          </a:p>
          <a:p>
            <a:pPr marL="971550" lvl="1" indent="-514350">
              <a:buFont typeface="+mj-lt"/>
              <a:buAutoNum type="arabicPeriod"/>
            </a:pPr>
            <a:r>
              <a:rPr lang="en-US" dirty="0"/>
              <a:t>Acquire token for required byte range based on I/O pattern taking into consideration conflicts with other accessors</a:t>
            </a:r>
          </a:p>
          <a:p>
            <a:pPr marL="971550" lvl="1" indent="-514350">
              <a:buFont typeface="+mj-lt"/>
              <a:buAutoNum type="arabicPeriod"/>
            </a:pPr>
            <a:r>
              <a:rPr lang="en-US" dirty="0"/>
              <a:t>Proceed as in Scenario2</a:t>
            </a:r>
          </a:p>
        </p:txBody>
      </p:sp>
    </p:spTree>
    <p:extLst>
      <p:ext uri="{BB962C8B-B14F-4D97-AF65-F5344CB8AC3E}">
        <p14:creationId xmlns:p14="http://schemas.microsoft.com/office/powerpoint/2010/main" val="3691277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Lustre</a:t>
            </a:r>
            <a:r>
              <a:rPr lang="en-US" dirty="0"/>
              <a:t> File System</a:t>
            </a:r>
          </a:p>
        </p:txBody>
      </p:sp>
      <p:sp>
        <p:nvSpPr>
          <p:cNvPr id="3" name="Content Placeholder 2"/>
          <p:cNvSpPr>
            <a:spLocks noGrp="1"/>
          </p:cNvSpPr>
          <p:nvPr>
            <p:ph idx="1"/>
          </p:nvPr>
        </p:nvSpPr>
        <p:spPr/>
        <p:txBody>
          <a:bodyPr>
            <a:normAutofit fontScale="47500" lnSpcReduction="20000"/>
          </a:bodyPr>
          <a:lstStyle/>
          <a:p>
            <a:r>
              <a:rPr lang="en-US" dirty="0"/>
              <a:t>Name derives from “Linux” and “cluster”</a:t>
            </a:r>
          </a:p>
          <a:p>
            <a:r>
              <a:rPr lang="en-US" dirty="0"/>
              <a:t>First release in 2003</a:t>
            </a:r>
          </a:p>
          <a:p>
            <a:r>
              <a:rPr lang="en-US" dirty="0"/>
              <a:t>Developed initially under DOE Accelerated Strategic Computing Initiative (ASCI) Path Forward</a:t>
            </a:r>
          </a:p>
          <a:p>
            <a:r>
              <a:rPr lang="en-US" dirty="0"/>
              <a:t>Owned at some point in time by Sun Microsystems, Oracle, </a:t>
            </a:r>
            <a:r>
              <a:rPr lang="en-US" dirty="0" err="1"/>
              <a:t>Whamcloud</a:t>
            </a:r>
            <a:r>
              <a:rPr lang="en-US" dirty="0"/>
              <a:t>, and Intel</a:t>
            </a:r>
          </a:p>
          <a:p>
            <a:r>
              <a:rPr lang="en-US" dirty="0"/>
              <a:t>POSIX-compliant interface, atomic semantic</a:t>
            </a:r>
          </a:p>
          <a:p>
            <a:r>
              <a:rPr lang="en-US" dirty="0"/>
              <a:t>Highly scalable (tens of thousands clients, PBs of storage, I/O bandwidths in hundreds GB/s)</a:t>
            </a:r>
          </a:p>
          <a:p>
            <a:r>
              <a:rPr lang="en-US" dirty="0"/>
              <a:t>Dynamic allocation of storage space and bandwidth</a:t>
            </a:r>
          </a:p>
          <a:p>
            <a:r>
              <a:rPr lang="en-US" dirty="0"/>
              <a:t>Extensive network support with RDMA and bridging</a:t>
            </a:r>
          </a:p>
          <a:p>
            <a:r>
              <a:rPr lang="en-US" dirty="0"/>
              <a:t>High availability with multiple failover modes and multiple-mount protection</a:t>
            </a:r>
          </a:p>
          <a:p>
            <a:r>
              <a:rPr lang="en-US" dirty="0"/>
              <a:t>Transparent recovery</a:t>
            </a:r>
          </a:p>
          <a:p>
            <a:r>
              <a:rPr lang="en-US" dirty="0"/>
              <a:t>Distributed online file system check</a:t>
            </a:r>
          </a:p>
          <a:p>
            <a:r>
              <a:rPr lang="en-US" dirty="0"/>
              <a:t>POSIX Access Control Lists</a:t>
            </a:r>
          </a:p>
          <a:p>
            <a:r>
              <a:rPr lang="en-US" dirty="0"/>
              <a:t>Fine-grain locking permitting concurrent operation on shared directories and files</a:t>
            </a:r>
          </a:p>
          <a:p>
            <a:r>
              <a:rPr lang="en-US" dirty="0"/>
              <a:t>Layout control over whole file system, single directory or a single file</a:t>
            </a:r>
          </a:p>
          <a:p>
            <a:r>
              <a:rPr lang="en-US" dirty="0"/>
              <a:t>Broad interoperability: specialized MPI-IO ADIO layer, NFS and CIFS exports</a:t>
            </a:r>
          </a:p>
          <a:p>
            <a:r>
              <a:rPr lang="en-US" dirty="0"/>
              <a:t>Strong presence on the TOP500</a:t>
            </a:r>
          </a:p>
        </p:txBody>
      </p:sp>
    </p:spTree>
    <p:extLst>
      <p:ext uri="{BB962C8B-B14F-4D97-AF65-F5344CB8AC3E}">
        <p14:creationId xmlns:p14="http://schemas.microsoft.com/office/powerpoint/2010/main" val="233445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Main System Components of </a:t>
            </a:r>
            <a:r>
              <a:rPr lang="en-US" dirty="0" err="1"/>
              <a:t>Lustre</a:t>
            </a:r>
            <a:endParaRPr lang="en-US" dirty="0"/>
          </a:p>
        </p:txBody>
      </p:sp>
      <p:sp>
        <p:nvSpPr>
          <p:cNvPr id="3" name="Content Placeholder 2"/>
          <p:cNvSpPr>
            <a:spLocks noGrp="1"/>
          </p:cNvSpPr>
          <p:nvPr>
            <p:ph idx="1"/>
          </p:nvPr>
        </p:nvSpPr>
        <p:spPr>
          <a:xfrm>
            <a:off x="229663" y="1458786"/>
            <a:ext cx="11330054" cy="5299267"/>
          </a:xfrm>
        </p:spPr>
        <p:txBody>
          <a:bodyPr>
            <a:normAutofit fontScale="40000" lnSpcReduction="20000"/>
          </a:bodyPr>
          <a:lstStyle/>
          <a:p>
            <a:r>
              <a:rPr lang="en-US" dirty="0"/>
              <a:t>Management Server (MGS)</a:t>
            </a:r>
          </a:p>
          <a:p>
            <a:pPr lvl="1"/>
            <a:r>
              <a:rPr lang="en-US" dirty="0"/>
              <a:t>Manages configuration information</a:t>
            </a:r>
          </a:p>
          <a:p>
            <a:pPr lvl="1"/>
            <a:r>
              <a:rPr lang="en-US" dirty="0"/>
              <a:t>Capable of sharing devices in MDS pool</a:t>
            </a:r>
          </a:p>
          <a:p>
            <a:r>
              <a:rPr lang="en-US" dirty="0"/>
              <a:t>Management Target (MGT)</a:t>
            </a:r>
          </a:p>
          <a:p>
            <a:pPr lvl="1"/>
            <a:r>
              <a:rPr lang="en-US" dirty="0"/>
              <a:t>Storage space for MGS (&lt;100MB for most installations)</a:t>
            </a:r>
          </a:p>
          <a:p>
            <a:pPr lvl="1"/>
            <a:r>
              <a:rPr lang="en-US" dirty="0"/>
              <a:t>Requires high reliability devices or device pools</a:t>
            </a:r>
          </a:p>
          <a:p>
            <a:r>
              <a:rPr lang="en-US" dirty="0"/>
              <a:t>Metadata Server (MDS)</a:t>
            </a:r>
          </a:p>
          <a:p>
            <a:pPr lvl="1"/>
            <a:r>
              <a:rPr lang="en-US" dirty="0"/>
              <a:t>Name and directory content management</a:t>
            </a:r>
          </a:p>
          <a:p>
            <a:pPr lvl="1"/>
            <a:r>
              <a:rPr lang="en-US" dirty="0"/>
              <a:t>Supports distributed namespace (across multiple MDSs)</a:t>
            </a:r>
          </a:p>
          <a:p>
            <a:pPr lvl="1"/>
            <a:r>
              <a:rPr lang="en-US" dirty="0"/>
              <a:t>Provides standby MDSs as a failover option</a:t>
            </a:r>
          </a:p>
          <a:p>
            <a:r>
              <a:rPr lang="en-US" dirty="0"/>
              <a:t>Metadata Target (MDT)</a:t>
            </a:r>
          </a:p>
          <a:p>
            <a:pPr lvl="1"/>
            <a:r>
              <a:rPr lang="en-US" dirty="0"/>
              <a:t>Stores directories, file names, permissions, layout information, etc.</a:t>
            </a:r>
          </a:p>
          <a:p>
            <a:pPr lvl="1"/>
            <a:r>
              <a:rPr lang="en-US" dirty="0"/>
              <a:t>Distributed operation supported, with one MDT storing the root of the file system or with striped directories across multiple MDTs</a:t>
            </a:r>
          </a:p>
          <a:p>
            <a:pPr lvl="1"/>
            <a:r>
              <a:rPr lang="en-US" dirty="0"/>
              <a:t>Typically uses a dedicated hardware node</a:t>
            </a:r>
          </a:p>
          <a:p>
            <a:r>
              <a:rPr lang="en-US" dirty="0"/>
              <a:t>Object Storage Server (OSS)</a:t>
            </a:r>
          </a:p>
          <a:p>
            <a:pPr lvl="1"/>
            <a:r>
              <a:rPr lang="en-US" dirty="0"/>
              <a:t>Services data I/O requests</a:t>
            </a:r>
          </a:p>
          <a:p>
            <a:r>
              <a:rPr lang="en-US" dirty="0"/>
              <a:t>Object Storage Target (OST)</a:t>
            </a:r>
          </a:p>
          <a:p>
            <a:pPr lvl="1"/>
            <a:r>
              <a:rPr lang="en-US" dirty="0"/>
              <a:t>Manages physical storage for file contents</a:t>
            </a:r>
          </a:p>
          <a:p>
            <a:pPr lvl="1"/>
            <a:r>
              <a:rPr lang="en-US" dirty="0"/>
              <a:t>2-8 OSTs typically used per each OSS</a:t>
            </a:r>
          </a:p>
          <a:p>
            <a:pPr lvl="1"/>
            <a:r>
              <a:rPr lang="en-US" dirty="0"/>
              <a:t>Single OST capacity limited to 128TB (256TB on ZFS)</a:t>
            </a:r>
          </a:p>
          <a:p>
            <a:r>
              <a:rPr lang="en-US" dirty="0"/>
              <a:t>Clients</a:t>
            </a:r>
          </a:p>
          <a:p>
            <a:pPr lvl="1"/>
            <a:r>
              <a:rPr lang="en-US" dirty="0"/>
              <a:t>Execute applications generating the I/O requests</a:t>
            </a:r>
          </a:p>
          <a:p>
            <a:pPr lvl="1"/>
            <a:r>
              <a:rPr lang="en-US" dirty="0"/>
              <a:t>Compute nodes as well as conventional desktops and workstations</a:t>
            </a:r>
          </a:p>
          <a:p>
            <a:r>
              <a:rPr lang="en-US" dirty="0" err="1"/>
              <a:t>Lustre</a:t>
            </a:r>
            <a:r>
              <a:rPr lang="en-US" dirty="0"/>
              <a:t> Networking (LNET)</a:t>
            </a:r>
          </a:p>
          <a:p>
            <a:pPr lvl="1"/>
            <a:r>
              <a:rPr lang="en-US" dirty="0"/>
              <a:t>Communication infrastructure</a:t>
            </a:r>
          </a:p>
          <a:p>
            <a:pPr lvl="1"/>
            <a:r>
              <a:rPr lang="en-US" dirty="0"/>
              <a:t>Supports:  IB/OFED, GigE, </a:t>
            </a:r>
            <a:r>
              <a:rPr lang="en-US" dirty="0" err="1"/>
              <a:t>IPoIB</a:t>
            </a:r>
            <a:r>
              <a:rPr lang="en-US" dirty="0"/>
              <a:t>, Cray </a:t>
            </a:r>
            <a:r>
              <a:rPr lang="en-US" dirty="0" err="1"/>
              <a:t>Seastar</a:t>
            </a:r>
            <a:r>
              <a:rPr lang="en-US" dirty="0"/>
              <a:t>, </a:t>
            </a:r>
            <a:r>
              <a:rPr lang="en-US" dirty="0" err="1"/>
              <a:t>Myrinet</a:t>
            </a:r>
            <a:r>
              <a:rPr lang="en-US" dirty="0"/>
              <a:t> MX, Raid Array, Quadrics Elan, RDMA</a:t>
            </a:r>
          </a:p>
          <a:p>
            <a:pPr lvl="1"/>
            <a:r>
              <a:rPr lang="en-US" dirty="0"/>
              <a:t>Connectionless and asynchronous</a:t>
            </a:r>
          </a:p>
        </p:txBody>
      </p:sp>
    </p:spTree>
    <p:extLst>
      <p:ext uri="{BB962C8B-B14F-4D97-AF65-F5344CB8AC3E}">
        <p14:creationId xmlns:p14="http://schemas.microsoft.com/office/powerpoint/2010/main" val="2426963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Deployment Architecture</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4600" y="1524000"/>
            <a:ext cx="7299332" cy="4768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9365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Lustre</a:t>
            </a:r>
            <a:r>
              <a:rPr lang="en-US" dirty="0"/>
              <a:t> File Layout</a:t>
            </a: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7400" y="2057401"/>
            <a:ext cx="4272716" cy="3695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a:xfrm>
            <a:off x="6781800" y="2133601"/>
            <a:ext cx="3505200" cy="3992563"/>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128-bit File Identifiers (FIDs)</a:t>
            </a:r>
          </a:p>
          <a:p>
            <a:pPr lvl="1"/>
            <a:r>
              <a:rPr lang="en-US" sz="1800" dirty="0"/>
              <a:t>64-bit sequence number</a:t>
            </a:r>
          </a:p>
          <a:p>
            <a:pPr lvl="1"/>
            <a:r>
              <a:rPr lang="en-US" sz="1800" dirty="0"/>
              <a:t>32-bit object ID</a:t>
            </a:r>
          </a:p>
          <a:p>
            <a:pPr lvl="1"/>
            <a:r>
              <a:rPr lang="en-US" sz="1800" dirty="0"/>
              <a:t>32-bit version number</a:t>
            </a:r>
          </a:p>
          <a:p>
            <a:r>
              <a:rPr lang="en-US" sz="2000" dirty="0"/>
              <a:t>Data striped in a round-robin fashion across OSTs</a:t>
            </a:r>
          </a:p>
          <a:p>
            <a:r>
              <a:rPr lang="en-US" sz="2000" dirty="0"/>
              <a:t>Number of stripes, stripe size, target OSTs are user configurable</a:t>
            </a:r>
          </a:p>
          <a:p>
            <a:r>
              <a:rPr lang="en-US" sz="2000" dirty="0"/>
              <a:t>Default stripe size: 1MB</a:t>
            </a:r>
          </a:p>
          <a:p>
            <a:r>
              <a:rPr lang="en-US" sz="2000" dirty="0"/>
              <a:t>Default stripe count: 1</a:t>
            </a:r>
          </a:p>
          <a:p>
            <a:r>
              <a:rPr lang="en-US" sz="2000" dirty="0"/>
              <a:t>Up to 2000 objects may be defined per file</a:t>
            </a:r>
          </a:p>
        </p:txBody>
      </p:sp>
    </p:spTree>
    <p:extLst>
      <p:ext uri="{BB962C8B-B14F-4D97-AF65-F5344CB8AC3E}">
        <p14:creationId xmlns:p14="http://schemas.microsoft.com/office/powerpoint/2010/main" val="12895981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Access Locking</a:t>
            </a:r>
          </a:p>
        </p:txBody>
      </p:sp>
      <p:sp>
        <p:nvSpPr>
          <p:cNvPr id="3" name="Content Placeholder 2"/>
          <p:cNvSpPr>
            <a:spLocks noGrp="1"/>
          </p:cNvSpPr>
          <p:nvPr>
            <p:ph idx="1"/>
          </p:nvPr>
        </p:nvSpPr>
        <p:spPr/>
        <p:txBody>
          <a:bodyPr>
            <a:normAutofit fontScale="77500" lnSpcReduction="20000"/>
          </a:bodyPr>
          <a:lstStyle/>
          <a:p>
            <a:r>
              <a:rPr lang="en-US" dirty="0" err="1"/>
              <a:t>Lustre</a:t>
            </a:r>
            <a:r>
              <a:rPr lang="en-US" dirty="0"/>
              <a:t> Distributed Lock Manager (LDLM)</a:t>
            </a:r>
          </a:p>
          <a:p>
            <a:r>
              <a:rPr lang="en-US" dirty="0"/>
              <a:t>Based on locking algorithm used by VAX DLM</a:t>
            </a:r>
          </a:p>
          <a:p>
            <a:r>
              <a:rPr lang="en-US" dirty="0"/>
              <a:t>Operate in one of six modes:</a:t>
            </a:r>
          </a:p>
          <a:p>
            <a:pPr lvl="1"/>
            <a:r>
              <a:rPr lang="en-US" dirty="0"/>
              <a:t>Exclusive: requested by MDS before a new file is created</a:t>
            </a:r>
          </a:p>
          <a:p>
            <a:pPr lvl="1"/>
            <a:r>
              <a:rPr lang="en-US" dirty="0"/>
              <a:t>Protective Write: issued by OST to client requesting write lock</a:t>
            </a:r>
          </a:p>
          <a:p>
            <a:pPr lvl="1"/>
            <a:r>
              <a:rPr lang="en-US" dirty="0"/>
              <a:t>Protective Read: granted to client(s) that need to read or execute files</a:t>
            </a:r>
          </a:p>
          <a:p>
            <a:pPr lvl="1"/>
            <a:r>
              <a:rPr lang="en-US" dirty="0"/>
              <a:t>Concurrent Write: issued by MDS to clients who request write lock when opening file</a:t>
            </a:r>
          </a:p>
          <a:p>
            <a:pPr lvl="1"/>
            <a:r>
              <a:rPr lang="en-US" dirty="0"/>
              <a:t>Concurrent Read: used during path traversal when performing path lookups and handled by  related MDS</a:t>
            </a:r>
          </a:p>
          <a:p>
            <a:pPr lvl="1"/>
            <a:r>
              <a:rPr lang="en-US" dirty="0"/>
              <a:t>Null mode</a:t>
            </a:r>
          </a:p>
          <a:p>
            <a:r>
              <a:rPr lang="en-US" dirty="0"/>
              <a:t>Types of locks:</a:t>
            </a:r>
          </a:p>
          <a:p>
            <a:pPr lvl="1"/>
            <a:r>
              <a:rPr lang="en-US" dirty="0"/>
              <a:t>Extent Lock: used for OST data protection</a:t>
            </a:r>
          </a:p>
          <a:p>
            <a:pPr lvl="1"/>
            <a:r>
              <a:rPr lang="en-US" dirty="0"/>
              <a:t>Flock: supporting user-space requests for file locking</a:t>
            </a:r>
          </a:p>
          <a:p>
            <a:pPr lvl="1"/>
            <a:r>
              <a:rPr lang="en-US" dirty="0" err="1"/>
              <a:t>Inode</a:t>
            </a:r>
            <a:r>
              <a:rPr lang="en-US" dirty="0"/>
              <a:t> Bit Lock: for protection of </a:t>
            </a:r>
            <a:r>
              <a:rPr lang="en-US" dirty="0" err="1"/>
              <a:t>metadat</a:t>
            </a:r>
            <a:r>
              <a:rPr lang="en-US" dirty="0"/>
              <a:t> attributes</a:t>
            </a:r>
          </a:p>
          <a:p>
            <a:pPr lvl="1"/>
            <a:r>
              <a:rPr lang="en-US" dirty="0"/>
              <a:t>Plain Lock: limited use</a:t>
            </a:r>
          </a:p>
        </p:txBody>
      </p:sp>
    </p:spTree>
    <p:extLst>
      <p:ext uri="{BB962C8B-B14F-4D97-AF65-F5344CB8AC3E}">
        <p14:creationId xmlns:p14="http://schemas.microsoft.com/office/powerpoint/2010/main" val="38588662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Lustre</a:t>
            </a:r>
            <a:r>
              <a:rPr lang="en-US" dirty="0"/>
              <a:t> Lock Management Overview</a:t>
            </a:r>
          </a:p>
        </p:txBody>
      </p:sp>
      <p:sp>
        <p:nvSpPr>
          <p:cNvPr id="3" name="Content Placeholder 2"/>
          <p:cNvSpPr>
            <a:spLocks noGrp="1"/>
          </p:cNvSpPr>
          <p:nvPr>
            <p:ph idx="1"/>
          </p:nvPr>
        </p:nvSpPr>
        <p:spPr/>
        <p:txBody>
          <a:bodyPr>
            <a:normAutofit fontScale="47500" lnSpcReduction="20000"/>
          </a:bodyPr>
          <a:lstStyle/>
          <a:p>
            <a:r>
              <a:rPr lang="en-US" dirty="0"/>
              <a:t>Callback types:</a:t>
            </a:r>
          </a:p>
          <a:p>
            <a:pPr lvl="1"/>
            <a:r>
              <a:rPr lang="en-US" dirty="0"/>
              <a:t>Blocking callback, invoked when client requests a conflicting lock</a:t>
            </a:r>
          </a:p>
          <a:p>
            <a:pPr lvl="1"/>
            <a:r>
              <a:rPr lang="en-US" dirty="0"/>
              <a:t>Completion callback, issued when a requested lock is granted or is converted to a different mode</a:t>
            </a:r>
          </a:p>
          <a:p>
            <a:pPr lvl="1"/>
            <a:r>
              <a:rPr lang="en-US" dirty="0"/>
              <a:t>Glimpse callback, used to provide information</a:t>
            </a:r>
          </a:p>
          <a:p>
            <a:r>
              <a:rPr lang="en-US" dirty="0"/>
              <a:t>Each service (OST, MDS, MGS) has its own </a:t>
            </a:r>
            <a:r>
              <a:rPr lang="en-US" i="1" dirty="0"/>
              <a:t>namespace</a:t>
            </a:r>
          </a:p>
          <a:p>
            <a:r>
              <a:rPr lang="en-US" dirty="0"/>
              <a:t>Concept of </a:t>
            </a:r>
            <a:r>
              <a:rPr lang="en-US" i="1" dirty="0"/>
              <a:t>intent</a:t>
            </a:r>
            <a:r>
              <a:rPr lang="en-US" dirty="0"/>
              <a:t> is used to enable special processing of lock operation</a:t>
            </a:r>
          </a:p>
          <a:p>
            <a:r>
              <a:rPr lang="en-US" dirty="0"/>
              <a:t>Each namespace has dedicated intent handlers</a:t>
            </a:r>
          </a:p>
          <a:p>
            <a:r>
              <a:rPr lang="en-US" dirty="0"/>
              <a:t>Locks are acquired through a sequence of steps:</a:t>
            </a:r>
          </a:p>
          <a:p>
            <a:pPr marL="971550" lvl="1" indent="-514350">
              <a:buFont typeface="+mj-lt"/>
              <a:buAutoNum type="arabicParenR"/>
            </a:pPr>
            <a:r>
              <a:rPr lang="en-US" dirty="0"/>
              <a:t>Check by client locking service if lock belongs to a local namespace. If so, go to (7).</a:t>
            </a:r>
          </a:p>
          <a:p>
            <a:pPr marL="971550" lvl="1" indent="-514350">
              <a:buFont typeface="+mj-lt"/>
              <a:buAutoNum type="arabicParenR"/>
            </a:pPr>
            <a:r>
              <a:rPr lang="en-US" dirty="0"/>
              <a:t>Lock </a:t>
            </a:r>
            <a:r>
              <a:rPr lang="en-US" dirty="0" err="1"/>
              <a:t>enqueue</a:t>
            </a:r>
            <a:r>
              <a:rPr lang="en-US" dirty="0"/>
              <a:t> RPC is sent to the appropriate server. An initial </a:t>
            </a:r>
            <a:r>
              <a:rPr lang="en-US" dirty="0" err="1"/>
              <a:t>ungranted</a:t>
            </a:r>
            <a:r>
              <a:rPr lang="en-US" dirty="0"/>
              <a:t> lock is created.</a:t>
            </a:r>
          </a:p>
          <a:p>
            <a:pPr marL="971550" lvl="1" indent="-514350">
              <a:buFont typeface="+mj-lt"/>
              <a:buAutoNum type="arabicParenR"/>
            </a:pPr>
            <a:r>
              <a:rPr lang="en-US" dirty="0"/>
              <a:t>Inspect if there is an intent set on lock. If not, invoke policy associated with lock function. If yes, proceed to (6).</a:t>
            </a:r>
          </a:p>
          <a:p>
            <a:pPr marL="971550" lvl="1" indent="-514350">
              <a:buFont typeface="+mj-lt"/>
              <a:buAutoNum type="arabicParenR"/>
            </a:pPr>
            <a:r>
              <a:rPr lang="en-US" dirty="0"/>
              <a:t>Check for conflicts with granted and waiting locks. If no, grant lock and invoke completion callback (the lock is acquired). Otherwise, continue.</a:t>
            </a:r>
          </a:p>
          <a:p>
            <a:pPr marL="971550" lvl="1" indent="-514350">
              <a:buFont typeface="+mj-lt"/>
              <a:buAutoNum type="arabicParenR"/>
            </a:pPr>
            <a:r>
              <a:rPr lang="en-US" dirty="0"/>
              <a:t>Invoke blocking callback for every conflicting lock. Enter lock on the waiting list with the “blocked” status.</a:t>
            </a:r>
          </a:p>
          <a:p>
            <a:pPr marL="971550" lvl="1" indent="-514350">
              <a:buFont typeface="+mj-lt"/>
              <a:buAutoNum type="arabicParenR"/>
            </a:pPr>
            <a:r>
              <a:rPr lang="en-US" dirty="0"/>
              <a:t>If lock intent is set, invoke intent handler. Return the result without further interpretation.</a:t>
            </a:r>
          </a:p>
          <a:p>
            <a:pPr marL="971550" lvl="1" indent="-514350">
              <a:buFont typeface="+mj-lt"/>
              <a:buAutoNum type="arabicParenR"/>
            </a:pPr>
            <a:r>
              <a:rPr lang="en-US" dirty="0"/>
              <a:t>Local locks are created and </a:t>
            </a:r>
            <a:r>
              <a:rPr lang="en-US" dirty="0" err="1"/>
              <a:t>equeued</a:t>
            </a:r>
            <a:r>
              <a:rPr lang="en-US" dirty="0"/>
              <a:t> to check if they can be granted. If they can be granted or error is detected, return the appropriate status. Otherwise, the lock request is blocked.</a:t>
            </a:r>
          </a:p>
          <a:p>
            <a:pPr marL="347472" indent="-347472"/>
            <a:r>
              <a:rPr lang="en-US" dirty="0"/>
              <a:t>Locks in </a:t>
            </a:r>
            <a:r>
              <a:rPr lang="en-US" dirty="0" err="1"/>
              <a:t>Lustre</a:t>
            </a:r>
            <a:r>
              <a:rPr lang="en-US" dirty="0"/>
              <a:t> are normally held indefinitely. Their release is initiated when</a:t>
            </a:r>
          </a:p>
          <a:p>
            <a:pPr marL="747522" lvl="1" indent="-347472"/>
            <a:r>
              <a:rPr lang="en-US" dirty="0"/>
              <a:t>A conflicting request is received</a:t>
            </a:r>
          </a:p>
          <a:p>
            <a:pPr marL="747522" lvl="1" indent="-347472"/>
            <a:r>
              <a:rPr lang="en-US" dirty="0"/>
              <a:t>A blocking callback is issued by LDLM or</a:t>
            </a:r>
          </a:p>
          <a:p>
            <a:pPr marL="747522" lvl="1" indent="-347472"/>
            <a:r>
              <a:rPr lang="en-US" dirty="0"/>
              <a:t>A blocking callback is invoked on the client node</a:t>
            </a:r>
          </a:p>
        </p:txBody>
      </p:sp>
    </p:spTree>
    <p:extLst>
      <p:ext uri="{BB962C8B-B14F-4D97-AF65-F5344CB8AC3E}">
        <p14:creationId xmlns:p14="http://schemas.microsoft.com/office/powerpoint/2010/main" val="16276106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Lustre</a:t>
            </a:r>
            <a:r>
              <a:rPr lang="en-US" dirty="0"/>
              <a:t> Design Limits</a:t>
            </a:r>
          </a:p>
        </p:txBody>
      </p:sp>
      <p:graphicFrame>
        <p:nvGraphicFramePr>
          <p:cNvPr id="4" name="Content Placeholder 3"/>
          <p:cNvGraphicFramePr>
            <a:graphicFrameLocks noGrp="1"/>
          </p:cNvGraphicFramePr>
          <p:nvPr>
            <p:ph idx="1"/>
          </p:nvPr>
        </p:nvGraphicFramePr>
        <p:xfrm>
          <a:off x="2286001" y="1606546"/>
          <a:ext cx="7543799" cy="4444494"/>
        </p:xfrm>
        <a:graphic>
          <a:graphicData uri="http://schemas.openxmlformats.org/drawingml/2006/table">
            <a:tbl>
              <a:tblPr firstRow="1" firstCol="1" bandRow="1">
                <a:tableStyleId>{5C22544A-7EE6-4342-B048-85BDC9FD1C3A}</a:tableStyleId>
              </a:tblPr>
              <a:tblGrid>
                <a:gridCol w="2850195">
                  <a:extLst>
                    <a:ext uri="{9D8B030D-6E8A-4147-A177-3AD203B41FA5}">
                      <a16:colId xmlns:a16="http://schemas.microsoft.com/office/drawing/2014/main" val="20000"/>
                    </a:ext>
                  </a:extLst>
                </a:gridCol>
                <a:gridCol w="2346802">
                  <a:extLst>
                    <a:ext uri="{9D8B030D-6E8A-4147-A177-3AD203B41FA5}">
                      <a16:colId xmlns:a16="http://schemas.microsoft.com/office/drawing/2014/main" val="20001"/>
                    </a:ext>
                  </a:extLst>
                </a:gridCol>
                <a:gridCol w="2346802">
                  <a:extLst>
                    <a:ext uri="{9D8B030D-6E8A-4147-A177-3AD203B41FA5}">
                      <a16:colId xmlns:a16="http://schemas.microsoft.com/office/drawing/2014/main" val="20002"/>
                    </a:ext>
                  </a:extLst>
                </a:gridCol>
              </a:tblGrid>
              <a:tr h="0">
                <a:tc>
                  <a:txBody>
                    <a:bodyPr/>
                    <a:lstStyle/>
                    <a:p>
                      <a:pPr marL="0" marR="0">
                        <a:lnSpc>
                          <a:spcPct val="107000"/>
                        </a:lnSpc>
                        <a:spcBef>
                          <a:spcPts val="0"/>
                        </a:spcBef>
                        <a:spcAft>
                          <a:spcPts val="0"/>
                        </a:spcAft>
                      </a:pPr>
                      <a:r>
                        <a:rPr lang="en-US" sz="1400">
                          <a:effectLst/>
                        </a:rPr>
                        <a:t>Parameter</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Design target</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Production tested</a:t>
                      </a:r>
                      <a:endParaRPr lang="en-US" sz="1400">
                        <a:effectLst/>
                        <a:latin typeface="Calibri"/>
                        <a:ea typeface="Calibri"/>
                        <a:cs typeface="Arial Unicode MS"/>
                      </a:endParaRPr>
                    </a:p>
                  </a:txBody>
                  <a:tcPr marL="68580" marR="68580" marT="0" marB="0"/>
                </a:tc>
                <a:extLst>
                  <a:ext uri="{0D108BD9-81ED-4DB2-BD59-A6C34878D82A}">
                    <a16:rowId xmlns:a16="http://schemas.microsoft.com/office/drawing/2014/main" val="10000"/>
                  </a:ext>
                </a:extLst>
              </a:tr>
              <a:tr h="0">
                <a:tc>
                  <a:txBody>
                    <a:bodyPr/>
                    <a:lstStyle/>
                    <a:p>
                      <a:pPr marL="0" marR="0">
                        <a:lnSpc>
                          <a:spcPct val="107000"/>
                        </a:lnSpc>
                        <a:spcBef>
                          <a:spcPts val="0"/>
                        </a:spcBef>
                        <a:spcAft>
                          <a:spcPts val="0"/>
                        </a:spcAft>
                      </a:pPr>
                      <a:r>
                        <a:rPr lang="en-US" sz="1400">
                          <a:effectLst/>
                        </a:rPr>
                        <a:t>Maximum file size</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31.25 PB (ldiskfs)</a:t>
                      </a:r>
                    </a:p>
                    <a:p>
                      <a:pPr marL="0" marR="0">
                        <a:lnSpc>
                          <a:spcPct val="107000"/>
                        </a:lnSpc>
                        <a:spcBef>
                          <a:spcPts val="0"/>
                        </a:spcBef>
                        <a:spcAft>
                          <a:spcPts val="0"/>
                        </a:spcAft>
                      </a:pPr>
                      <a:r>
                        <a:rPr lang="en-US" sz="1400">
                          <a:effectLst/>
                        </a:rPr>
                        <a:t>16 TB (32-bit ldiskfs)</a:t>
                      </a:r>
                    </a:p>
                    <a:p>
                      <a:pPr marL="0" marR="0">
                        <a:lnSpc>
                          <a:spcPct val="107000"/>
                        </a:lnSpc>
                        <a:spcBef>
                          <a:spcPts val="0"/>
                        </a:spcBef>
                        <a:spcAft>
                          <a:spcPts val="0"/>
                        </a:spcAft>
                      </a:pPr>
                      <a:r>
                        <a:rPr lang="en-US" sz="1400">
                          <a:effectLst/>
                        </a:rPr>
                        <a:t>8 EB (ZFS)</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Multiple TB</a:t>
                      </a:r>
                      <a:endParaRPr lang="en-US" sz="1400">
                        <a:effectLst/>
                        <a:latin typeface="Calibri"/>
                        <a:ea typeface="Calibri"/>
                        <a:cs typeface="Arial Unicode MS"/>
                      </a:endParaRPr>
                    </a:p>
                  </a:txBody>
                  <a:tcPr marL="68580" marR="68580" marT="0" marB="0"/>
                </a:tc>
                <a:extLst>
                  <a:ext uri="{0D108BD9-81ED-4DB2-BD59-A6C34878D82A}">
                    <a16:rowId xmlns:a16="http://schemas.microsoft.com/office/drawing/2014/main" val="10001"/>
                  </a:ext>
                </a:extLst>
              </a:tr>
              <a:tr h="0">
                <a:tc>
                  <a:txBody>
                    <a:bodyPr/>
                    <a:lstStyle/>
                    <a:p>
                      <a:pPr marL="0" marR="0">
                        <a:lnSpc>
                          <a:spcPct val="107000"/>
                        </a:lnSpc>
                        <a:spcBef>
                          <a:spcPts val="0"/>
                        </a:spcBef>
                        <a:spcAft>
                          <a:spcPts val="0"/>
                        </a:spcAft>
                      </a:pPr>
                      <a:r>
                        <a:rPr lang="en-US" sz="1400">
                          <a:effectLst/>
                        </a:rPr>
                        <a:t>Maximum file count</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32 billion (ldiskfs)</a:t>
                      </a:r>
                    </a:p>
                    <a:p>
                      <a:pPr marL="0" marR="0">
                        <a:lnSpc>
                          <a:spcPct val="107000"/>
                        </a:lnSpc>
                        <a:spcBef>
                          <a:spcPts val="0"/>
                        </a:spcBef>
                        <a:spcAft>
                          <a:spcPts val="0"/>
                        </a:spcAft>
                      </a:pPr>
                      <a:r>
                        <a:rPr lang="en-US" sz="1400">
                          <a:effectLst/>
                        </a:rPr>
                        <a:t>256 trillion (ZFS)</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2 billion</a:t>
                      </a:r>
                      <a:endParaRPr lang="en-US" sz="1400">
                        <a:effectLst/>
                        <a:latin typeface="Calibri"/>
                        <a:ea typeface="Calibri"/>
                        <a:cs typeface="Arial Unicode MS"/>
                      </a:endParaRPr>
                    </a:p>
                  </a:txBody>
                  <a:tcPr marL="68580" marR="68580" marT="0" marB="0"/>
                </a:tc>
                <a:extLst>
                  <a:ext uri="{0D108BD9-81ED-4DB2-BD59-A6C34878D82A}">
                    <a16:rowId xmlns:a16="http://schemas.microsoft.com/office/drawing/2014/main" val="10002"/>
                  </a:ext>
                </a:extLst>
              </a:tr>
              <a:tr h="0">
                <a:tc>
                  <a:txBody>
                    <a:bodyPr/>
                    <a:lstStyle/>
                    <a:p>
                      <a:pPr marL="0" marR="0">
                        <a:lnSpc>
                          <a:spcPct val="107000"/>
                        </a:lnSpc>
                        <a:spcBef>
                          <a:spcPts val="0"/>
                        </a:spcBef>
                        <a:spcAft>
                          <a:spcPts val="0"/>
                        </a:spcAft>
                      </a:pPr>
                      <a:r>
                        <a:rPr lang="en-US" sz="1400">
                          <a:effectLst/>
                        </a:rPr>
                        <a:t>Maximum storage space</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512 PB (ldiskfs)</a:t>
                      </a:r>
                    </a:p>
                    <a:p>
                      <a:pPr marL="0" marR="0">
                        <a:lnSpc>
                          <a:spcPct val="107000"/>
                        </a:lnSpc>
                        <a:spcBef>
                          <a:spcPts val="0"/>
                        </a:spcBef>
                        <a:spcAft>
                          <a:spcPts val="0"/>
                        </a:spcAft>
                      </a:pPr>
                      <a:r>
                        <a:rPr lang="en-US" sz="1400">
                          <a:effectLst/>
                        </a:rPr>
                        <a:t>1 EB (ZFS)</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55 PB</a:t>
                      </a:r>
                      <a:endParaRPr lang="en-US" sz="1400">
                        <a:effectLst/>
                        <a:latin typeface="Calibri"/>
                        <a:ea typeface="Calibri"/>
                        <a:cs typeface="Arial Unicode MS"/>
                      </a:endParaRPr>
                    </a:p>
                  </a:txBody>
                  <a:tcPr marL="68580" marR="68580" marT="0" marB="0"/>
                </a:tc>
                <a:extLst>
                  <a:ext uri="{0D108BD9-81ED-4DB2-BD59-A6C34878D82A}">
                    <a16:rowId xmlns:a16="http://schemas.microsoft.com/office/drawing/2014/main" val="10003"/>
                  </a:ext>
                </a:extLst>
              </a:tr>
              <a:tr h="0">
                <a:tc>
                  <a:txBody>
                    <a:bodyPr/>
                    <a:lstStyle/>
                    <a:p>
                      <a:pPr marL="0" marR="0">
                        <a:lnSpc>
                          <a:spcPct val="107000"/>
                        </a:lnSpc>
                        <a:spcBef>
                          <a:spcPts val="0"/>
                        </a:spcBef>
                        <a:spcAft>
                          <a:spcPts val="0"/>
                        </a:spcAft>
                      </a:pPr>
                      <a:r>
                        <a:rPr lang="en-US" sz="1400">
                          <a:effectLst/>
                        </a:rPr>
                        <a:t>Number of clients</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≤131072</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50000+</a:t>
                      </a:r>
                      <a:endParaRPr lang="en-US" sz="1400">
                        <a:effectLst/>
                        <a:latin typeface="Calibri"/>
                        <a:ea typeface="Calibri"/>
                        <a:cs typeface="Arial Unicode MS"/>
                      </a:endParaRPr>
                    </a:p>
                  </a:txBody>
                  <a:tcPr marL="68580" marR="68580" marT="0" marB="0"/>
                </a:tc>
                <a:extLst>
                  <a:ext uri="{0D108BD9-81ED-4DB2-BD59-A6C34878D82A}">
                    <a16:rowId xmlns:a16="http://schemas.microsoft.com/office/drawing/2014/main" val="10004"/>
                  </a:ext>
                </a:extLst>
              </a:tr>
              <a:tr h="0">
                <a:tc>
                  <a:txBody>
                    <a:bodyPr/>
                    <a:lstStyle/>
                    <a:p>
                      <a:pPr marL="0" marR="0">
                        <a:lnSpc>
                          <a:spcPct val="107000"/>
                        </a:lnSpc>
                        <a:spcBef>
                          <a:spcPts val="0"/>
                        </a:spcBef>
                        <a:spcAft>
                          <a:spcPts val="0"/>
                        </a:spcAft>
                      </a:pPr>
                      <a:r>
                        <a:rPr lang="en-US" sz="1400">
                          <a:effectLst/>
                        </a:rPr>
                        <a:t>Single client I/O performance</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90% network bandwidth</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2 GB/s data I/O</a:t>
                      </a:r>
                    </a:p>
                    <a:p>
                      <a:pPr marL="0" marR="0">
                        <a:lnSpc>
                          <a:spcPct val="107000"/>
                        </a:lnSpc>
                        <a:spcBef>
                          <a:spcPts val="0"/>
                        </a:spcBef>
                        <a:spcAft>
                          <a:spcPts val="0"/>
                        </a:spcAft>
                      </a:pPr>
                      <a:r>
                        <a:rPr lang="en-US" sz="1400">
                          <a:effectLst/>
                        </a:rPr>
                        <a:t>1000 metadata ops/s</a:t>
                      </a:r>
                      <a:endParaRPr lang="en-US" sz="1400">
                        <a:effectLst/>
                        <a:latin typeface="Calibri"/>
                        <a:ea typeface="Calibri"/>
                        <a:cs typeface="Arial Unicode MS"/>
                      </a:endParaRPr>
                    </a:p>
                  </a:txBody>
                  <a:tcPr marL="68580" marR="68580" marT="0" marB="0"/>
                </a:tc>
                <a:extLst>
                  <a:ext uri="{0D108BD9-81ED-4DB2-BD59-A6C34878D82A}">
                    <a16:rowId xmlns:a16="http://schemas.microsoft.com/office/drawing/2014/main" val="10005"/>
                  </a:ext>
                </a:extLst>
              </a:tr>
              <a:tr h="0">
                <a:tc>
                  <a:txBody>
                    <a:bodyPr/>
                    <a:lstStyle/>
                    <a:p>
                      <a:pPr marL="0" marR="0">
                        <a:lnSpc>
                          <a:spcPct val="107000"/>
                        </a:lnSpc>
                        <a:spcBef>
                          <a:spcPts val="0"/>
                        </a:spcBef>
                        <a:spcAft>
                          <a:spcPts val="0"/>
                        </a:spcAft>
                      </a:pPr>
                      <a:r>
                        <a:rPr lang="en-US" sz="1400">
                          <a:effectLst/>
                        </a:rPr>
                        <a:t>Aggregate client I/O performance</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10 TB/s</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2.5 TB/s</a:t>
                      </a:r>
                      <a:endParaRPr lang="en-US" sz="1400">
                        <a:effectLst/>
                        <a:latin typeface="Calibri"/>
                        <a:ea typeface="Calibri"/>
                        <a:cs typeface="Arial Unicode MS"/>
                      </a:endParaRPr>
                    </a:p>
                  </a:txBody>
                  <a:tcPr marL="68580" marR="68580" marT="0" marB="0"/>
                </a:tc>
                <a:extLst>
                  <a:ext uri="{0D108BD9-81ED-4DB2-BD59-A6C34878D82A}">
                    <a16:rowId xmlns:a16="http://schemas.microsoft.com/office/drawing/2014/main" val="10006"/>
                  </a:ext>
                </a:extLst>
              </a:tr>
              <a:tr h="0">
                <a:tc>
                  <a:txBody>
                    <a:bodyPr/>
                    <a:lstStyle/>
                    <a:p>
                      <a:pPr marL="0" marR="0">
                        <a:lnSpc>
                          <a:spcPct val="107000"/>
                        </a:lnSpc>
                        <a:spcBef>
                          <a:spcPts val="0"/>
                        </a:spcBef>
                        <a:spcAft>
                          <a:spcPts val="0"/>
                        </a:spcAft>
                      </a:pPr>
                      <a:r>
                        <a:rPr lang="en-US" sz="1400">
                          <a:effectLst/>
                        </a:rPr>
                        <a:t>OSS count</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1000 OSSs, up to 4000 OSTs</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450 OSSs with 1000 4TB OSTs</a:t>
                      </a:r>
                    </a:p>
                    <a:p>
                      <a:pPr marL="0" marR="0">
                        <a:lnSpc>
                          <a:spcPct val="107000"/>
                        </a:lnSpc>
                        <a:spcBef>
                          <a:spcPts val="0"/>
                        </a:spcBef>
                        <a:spcAft>
                          <a:spcPts val="0"/>
                        </a:spcAft>
                      </a:pPr>
                      <a:r>
                        <a:rPr lang="en-US" sz="1400">
                          <a:effectLst/>
                        </a:rPr>
                        <a:t>192 OSSs with 1344 8TB OSTs</a:t>
                      </a:r>
                    </a:p>
                    <a:p>
                      <a:pPr marL="0" marR="0">
                        <a:lnSpc>
                          <a:spcPct val="107000"/>
                        </a:lnSpc>
                        <a:spcBef>
                          <a:spcPts val="0"/>
                        </a:spcBef>
                        <a:spcAft>
                          <a:spcPts val="0"/>
                        </a:spcAft>
                      </a:pPr>
                      <a:r>
                        <a:rPr lang="en-US" sz="1400">
                          <a:effectLst/>
                        </a:rPr>
                        <a:t>768 OSSs with 768 72TB OSTs</a:t>
                      </a:r>
                      <a:endParaRPr lang="en-US" sz="1400">
                        <a:effectLst/>
                        <a:latin typeface="Calibri"/>
                        <a:ea typeface="Calibri"/>
                        <a:cs typeface="Arial Unicode MS"/>
                      </a:endParaRPr>
                    </a:p>
                  </a:txBody>
                  <a:tcPr marL="68580" marR="68580" marT="0" marB="0"/>
                </a:tc>
                <a:extLst>
                  <a:ext uri="{0D108BD9-81ED-4DB2-BD59-A6C34878D82A}">
                    <a16:rowId xmlns:a16="http://schemas.microsoft.com/office/drawing/2014/main" val="10007"/>
                  </a:ext>
                </a:extLst>
              </a:tr>
              <a:tr h="0">
                <a:tc>
                  <a:txBody>
                    <a:bodyPr/>
                    <a:lstStyle/>
                    <a:p>
                      <a:pPr marL="0" marR="0">
                        <a:lnSpc>
                          <a:spcPct val="107000"/>
                        </a:lnSpc>
                        <a:spcBef>
                          <a:spcPts val="0"/>
                        </a:spcBef>
                        <a:spcAft>
                          <a:spcPts val="0"/>
                        </a:spcAft>
                      </a:pPr>
                      <a:r>
                        <a:rPr lang="en-US" sz="1400">
                          <a:effectLst/>
                        </a:rPr>
                        <a:t>Single OSS performance</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10 GB/s</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6+ GB/s</a:t>
                      </a:r>
                      <a:endParaRPr lang="en-US" sz="1400">
                        <a:effectLst/>
                        <a:latin typeface="Calibri"/>
                        <a:ea typeface="Calibri"/>
                        <a:cs typeface="Arial Unicode MS"/>
                      </a:endParaRPr>
                    </a:p>
                  </a:txBody>
                  <a:tcPr marL="68580" marR="68580" marT="0" marB="0"/>
                </a:tc>
                <a:extLst>
                  <a:ext uri="{0D108BD9-81ED-4DB2-BD59-A6C34878D82A}">
                    <a16:rowId xmlns:a16="http://schemas.microsoft.com/office/drawing/2014/main" val="10008"/>
                  </a:ext>
                </a:extLst>
              </a:tr>
              <a:tr h="0">
                <a:tc>
                  <a:txBody>
                    <a:bodyPr/>
                    <a:lstStyle/>
                    <a:p>
                      <a:pPr marL="0" marR="0">
                        <a:lnSpc>
                          <a:spcPct val="107000"/>
                        </a:lnSpc>
                        <a:spcBef>
                          <a:spcPts val="0"/>
                        </a:spcBef>
                        <a:spcAft>
                          <a:spcPts val="0"/>
                        </a:spcAft>
                      </a:pPr>
                      <a:r>
                        <a:rPr lang="en-US" sz="1400">
                          <a:effectLst/>
                        </a:rPr>
                        <a:t>Aggregate OSS performance</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10 TB/s</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2.5 TB/s</a:t>
                      </a:r>
                      <a:endParaRPr lang="en-US" sz="1400">
                        <a:effectLst/>
                        <a:latin typeface="Calibri"/>
                        <a:ea typeface="Calibri"/>
                        <a:cs typeface="Arial Unicode MS"/>
                      </a:endParaRPr>
                    </a:p>
                  </a:txBody>
                  <a:tcPr marL="68580" marR="68580" marT="0" marB="0"/>
                </a:tc>
                <a:extLst>
                  <a:ext uri="{0D108BD9-81ED-4DB2-BD59-A6C34878D82A}">
                    <a16:rowId xmlns:a16="http://schemas.microsoft.com/office/drawing/2014/main" val="10009"/>
                  </a:ext>
                </a:extLst>
              </a:tr>
              <a:tr h="0">
                <a:tc>
                  <a:txBody>
                    <a:bodyPr/>
                    <a:lstStyle/>
                    <a:p>
                      <a:pPr marL="0" marR="0">
                        <a:lnSpc>
                          <a:spcPct val="107000"/>
                        </a:lnSpc>
                        <a:spcBef>
                          <a:spcPts val="0"/>
                        </a:spcBef>
                        <a:spcAft>
                          <a:spcPts val="0"/>
                        </a:spcAft>
                      </a:pPr>
                      <a:r>
                        <a:rPr lang="en-US" sz="1400">
                          <a:effectLst/>
                        </a:rPr>
                        <a:t>MDS count</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≤256 MDTs, ≤256 MDSs</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1 primary and 1 backup</a:t>
                      </a:r>
                      <a:endParaRPr lang="en-US" sz="1400">
                        <a:effectLst/>
                        <a:latin typeface="Calibri"/>
                        <a:ea typeface="Calibri"/>
                        <a:cs typeface="Arial Unicode MS"/>
                      </a:endParaRPr>
                    </a:p>
                  </a:txBody>
                  <a:tcPr marL="68580" marR="68580" marT="0" marB="0"/>
                </a:tc>
                <a:extLst>
                  <a:ext uri="{0D108BD9-81ED-4DB2-BD59-A6C34878D82A}">
                    <a16:rowId xmlns:a16="http://schemas.microsoft.com/office/drawing/2014/main" val="10010"/>
                  </a:ext>
                </a:extLst>
              </a:tr>
              <a:tr h="0">
                <a:tc>
                  <a:txBody>
                    <a:bodyPr/>
                    <a:lstStyle/>
                    <a:p>
                      <a:pPr marL="0" marR="0">
                        <a:lnSpc>
                          <a:spcPct val="107000"/>
                        </a:lnSpc>
                        <a:spcBef>
                          <a:spcPts val="0"/>
                        </a:spcBef>
                        <a:spcAft>
                          <a:spcPts val="0"/>
                        </a:spcAft>
                      </a:pPr>
                      <a:r>
                        <a:rPr lang="en-US" sz="1400">
                          <a:effectLst/>
                        </a:rPr>
                        <a:t>MDS performance</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a:effectLst/>
                        </a:rPr>
                        <a:t>50000 create ops/s</a:t>
                      </a:r>
                    </a:p>
                    <a:p>
                      <a:pPr marL="0" marR="0">
                        <a:lnSpc>
                          <a:spcPct val="107000"/>
                        </a:lnSpc>
                        <a:spcBef>
                          <a:spcPts val="0"/>
                        </a:spcBef>
                        <a:spcAft>
                          <a:spcPts val="0"/>
                        </a:spcAft>
                      </a:pPr>
                      <a:r>
                        <a:rPr lang="en-US" sz="1400">
                          <a:effectLst/>
                        </a:rPr>
                        <a:t>200000 stat ops/s</a:t>
                      </a:r>
                      <a:endParaRPr lang="en-US" sz="1400">
                        <a:effectLst/>
                        <a:latin typeface="Calibri"/>
                        <a:ea typeface="Calibri"/>
                        <a:cs typeface="Arial Unicode MS"/>
                      </a:endParaRPr>
                    </a:p>
                  </a:txBody>
                  <a:tcPr marL="68580" marR="68580" marT="0" marB="0"/>
                </a:tc>
                <a:tc>
                  <a:txBody>
                    <a:bodyPr/>
                    <a:lstStyle/>
                    <a:p>
                      <a:pPr marL="0" marR="0">
                        <a:lnSpc>
                          <a:spcPct val="107000"/>
                        </a:lnSpc>
                        <a:spcBef>
                          <a:spcPts val="0"/>
                        </a:spcBef>
                        <a:spcAft>
                          <a:spcPts val="0"/>
                        </a:spcAft>
                      </a:pPr>
                      <a:r>
                        <a:rPr lang="en-US" sz="1400" dirty="0">
                          <a:effectLst/>
                        </a:rPr>
                        <a:t>15000 create ops/s</a:t>
                      </a:r>
                    </a:p>
                    <a:p>
                      <a:pPr marL="0" marR="0">
                        <a:lnSpc>
                          <a:spcPct val="107000"/>
                        </a:lnSpc>
                        <a:spcBef>
                          <a:spcPts val="0"/>
                        </a:spcBef>
                        <a:spcAft>
                          <a:spcPts val="0"/>
                        </a:spcAft>
                      </a:pPr>
                      <a:r>
                        <a:rPr lang="en-US" sz="1400" dirty="0">
                          <a:effectLst/>
                        </a:rPr>
                        <a:t>50000 stat ops/s</a:t>
                      </a:r>
                      <a:endParaRPr lang="en-US" sz="1400" dirty="0">
                        <a:effectLst/>
                        <a:latin typeface="Calibri"/>
                        <a:ea typeface="Calibri"/>
                        <a:cs typeface="Arial Unicode MS"/>
                      </a:endParaRPr>
                    </a:p>
                  </a:txBody>
                  <a:tcPr marL="68580" marR="68580" marT="0" marB="0"/>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444933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CCD2-784B-4CC3-9DE3-6B0D43D8C4FA}"/>
              </a:ext>
            </a:extLst>
          </p:cNvPr>
          <p:cNvSpPr>
            <a:spLocks noGrp="1"/>
          </p:cNvSpPr>
          <p:nvPr>
            <p:ph type="title"/>
          </p:nvPr>
        </p:nvSpPr>
        <p:spPr/>
        <p:txBody>
          <a:bodyPr/>
          <a:lstStyle/>
          <a:p>
            <a:r>
              <a:rPr lang="en-GB" dirty="0"/>
              <a:t>Sri Addition</a:t>
            </a:r>
          </a:p>
        </p:txBody>
      </p:sp>
      <p:sp>
        <p:nvSpPr>
          <p:cNvPr id="3" name="Content Placeholder 2">
            <a:extLst>
              <a:ext uri="{FF2B5EF4-FFF2-40B4-BE49-F238E27FC236}">
                <a16:creationId xmlns:a16="http://schemas.microsoft.com/office/drawing/2014/main" id="{EEFE78AF-FA51-45DA-985B-661C551A9189}"/>
              </a:ext>
            </a:extLst>
          </p:cNvPr>
          <p:cNvSpPr>
            <a:spLocks noGrp="1"/>
          </p:cNvSpPr>
          <p:nvPr>
            <p:ph idx="1"/>
          </p:nvPr>
        </p:nvSpPr>
        <p:spPr/>
        <p:txBody>
          <a:bodyPr/>
          <a:lstStyle/>
          <a:p>
            <a:r>
              <a:rPr lang="en-GB" dirty="0"/>
              <a:t>Note:  A new technology in drives is called “Shingled Magnetic Recording”  </a:t>
            </a:r>
          </a:p>
          <a:p>
            <a:r>
              <a:rPr lang="en-GB" dirty="0"/>
              <a:t>It’s basically like shingling a roof</a:t>
            </a:r>
          </a:p>
          <a:p>
            <a:r>
              <a:rPr lang="en-GB" dirty="0"/>
              <a:t>And CATASTROPHIC for Raid/</a:t>
            </a:r>
            <a:r>
              <a:rPr lang="en-GB" dirty="0" err="1"/>
              <a:t>Zfs</a:t>
            </a:r>
            <a:r>
              <a:rPr lang="en-GB" dirty="0"/>
              <a:t>/</a:t>
            </a:r>
            <a:r>
              <a:rPr lang="en-GB" dirty="0" err="1"/>
              <a:t>Btrfs</a:t>
            </a:r>
            <a:r>
              <a:rPr lang="en-GB" dirty="0"/>
              <a:t> or any sort of enterprise or </a:t>
            </a:r>
            <a:r>
              <a:rPr lang="en-GB" dirty="0" err="1"/>
              <a:t>nas</a:t>
            </a:r>
            <a:r>
              <a:rPr lang="en-GB" dirty="0"/>
              <a:t> storage system. </a:t>
            </a:r>
          </a:p>
          <a:p>
            <a:endParaRPr lang="en-GB" dirty="0"/>
          </a:p>
          <a:p>
            <a:endParaRPr lang="en-GB" dirty="0"/>
          </a:p>
        </p:txBody>
      </p:sp>
      <p:pic>
        <p:nvPicPr>
          <p:cNvPr id="1028" name="Picture 4">
            <a:extLst>
              <a:ext uri="{FF2B5EF4-FFF2-40B4-BE49-F238E27FC236}">
                <a16:creationId xmlns:a16="http://schemas.microsoft.com/office/drawing/2014/main" id="{AEE14C9D-ECB3-43A5-BA8D-D4949025D2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187" y="3916647"/>
            <a:ext cx="2847975"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651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Physical information layout on HDDs: advantage of larger sectors</a:t>
            </a:r>
          </a:p>
        </p:txBody>
      </p:sp>
      <p:pic>
        <p:nvPicPr>
          <p:cNvPr id="4" name="Picture 3" descr="https://upload.wikimedia.org/wikipedia/commons/thumb/a/ae/Advanced_format_%284Kib%29_HDD_sector.svg/977px-Advanced_format_%284Kib%29_HDD_sector.svg.png"/>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981200"/>
            <a:ext cx="7620000" cy="4038600"/>
          </a:xfrm>
          <a:prstGeom prst="rect">
            <a:avLst/>
          </a:prstGeom>
          <a:noFill/>
          <a:ln>
            <a:noFill/>
          </a:ln>
        </p:spPr>
      </p:pic>
    </p:spTree>
    <p:extLst>
      <p:ext uri="{BB962C8B-B14F-4D97-AF65-F5344CB8AC3E}">
        <p14:creationId xmlns:p14="http://schemas.microsoft.com/office/powerpoint/2010/main" val="538761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Physical information layout on HDDs: zone bit recording</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485900"/>
            <a:ext cx="4838700" cy="483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8762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6836</TotalTime>
  <Words>5841</Words>
  <Application>Microsoft Office PowerPoint</Application>
  <PresentationFormat>Widescreen</PresentationFormat>
  <Paragraphs>886</Paragraphs>
  <Slides>69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Arial</vt:lpstr>
      <vt:lpstr>Calibri</vt:lpstr>
      <vt:lpstr>Calibri Light</vt:lpstr>
      <vt:lpstr>Consolas</vt:lpstr>
      <vt:lpstr>Courier New</vt:lpstr>
      <vt:lpstr>Symbol</vt:lpstr>
      <vt:lpstr>Office Theme</vt:lpstr>
      <vt:lpstr>Mass Storage</vt:lpstr>
      <vt:lpstr>Overview</vt:lpstr>
      <vt:lpstr>Brief History of Mass Storage</vt:lpstr>
      <vt:lpstr>Brief History of Mass Storage</vt:lpstr>
      <vt:lpstr>Internal components of a hard disk drive</vt:lpstr>
      <vt:lpstr>Bit density increase with perpendicular recording</vt:lpstr>
      <vt:lpstr>Sri Addition</vt:lpstr>
      <vt:lpstr>Physical information layout on HDDs: advantage of larger sectors</vt:lpstr>
      <vt:lpstr>Physical information layout on HDDs: zone bit recording</vt:lpstr>
      <vt:lpstr>Comparison of characteristic hard disk drive properties from several manufacturers</vt:lpstr>
      <vt:lpstr>FGMOS Transistor</vt:lpstr>
      <vt:lpstr>Storage cell connections and corresponding hardware implementation</vt:lpstr>
      <vt:lpstr>Comparison of principal properties of NOR and NAND flash memory</vt:lpstr>
      <vt:lpstr>Examples of currently manufactured SSD devices and their operational properties</vt:lpstr>
      <vt:lpstr>SSD Examples</vt:lpstr>
      <vt:lpstr>Advances in magnetic tape storage</vt:lpstr>
      <vt:lpstr>Comparison of dominant tape storage families</vt:lpstr>
      <vt:lpstr>Tape recording formats</vt:lpstr>
      <vt:lpstr>Operational parameters of selected tape drives</vt:lpstr>
      <vt:lpstr>Optical Storage: Compact Disc</vt:lpstr>
      <vt:lpstr>Comparison of optical format geometries (CD, DVD, HD-DVD, Blu-ray)</vt:lpstr>
      <vt:lpstr>Parameters of a typical consumer-grade multi-format optical drive</vt:lpstr>
      <vt:lpstr>RAID 0: striping</vt:lpstr>
      <vt:lpstr>RAID 1: Mirroring</vt:lpstr>
      <vt:lpstr>RAID 2: bit-level striping with Hamming code</vt:lpstr>
      <vt:lpstr>RAID 3: byte-level striping with dedicated parity</vt:lpstr>
      <vt:lpstr>RAID 4: block-level striping with dedicated parity</vt:lpstr>
      <vt:lpstr>RAID 5: block-level striping with single distributed parity</vt:lpstr>
      <vt:lpstr>RAID 6: block-level striping with dual distributed parity </vt:lpstr>
      <vt:lpstr>Hybrid RAID variants: RAID 10 (stripe of mirrors)</vt:lpstr>
      <vt:lpstr>Hybrid RAID variants: RAID 01 (mirror of stripes)</vt:lpstr>
      <vt:lpstr>Example configuration of Storage Area Network</vt:lpstr>
      <vt:lpstr>Simplified architecture of NAS server</vt:lpstr>
      <vt:lpstr>Properties of selected high-capacity tertiary storage systems</vt:lpstr>
      <vt:lpstr>Tertiary storage platforms</vt:lpstr>
      <vt:lpstr>File Systems</vt:lpstr>
      <vt:lpstr>Introduction</vt:lpstr>
      <vt:lpstr>Abstracting Device Level Access</vt:lpstr>
      <vt:lpstr>File System Functions (I)</vt:lpstr>
      <vt:lpstr>File System Functions (II)</vt:lpstr>
      <vt:lpstr>Types of File Systems</vt:lpstr>
      <vt:lpstr>File System Features of Interest</vt:lpstr>
      <vt:lpstr>POSIX File Access Interface</vt:lpstr>
      <vt:lpstr>File Open and Close</vt:lpstr>
      <vt:lpstr>Data Read and Write</vt:lpstr>
      <vt:lpstr>File Offset Manipulation</vt:lpstr>
      <vt:lpstr>Data Access with Explicit Offset</vt:lpstr>
      <vt:lpstr>Data Buffer Flush</vt:lpstr>
      <vt:lpstr>File Status Query</vt:lpstr>
      <vt:lpstr>File Descriptor and Stream Conversion</vt:lpstr>
      <vt:lpstr>Example: system calls</vt:lpstr>
      <vt:lpstr>Network File System (NFS)</vt:lpstr>
      <vt:lpstr>NFS Architecture</vt:lpstr>
      <vt:lpstr>Sketch of Access Protocol </vt:lpstr>
      <vt:lpstr>NFS Revisions</vt:lpstr>
      <vt:lpstr>General Parallel File System (GPFS)</vt:lpstr>
      <vt:lpstr>GPFS Limits</vt:lpstr>
      <vt:lpstr>GPFS Architecture</vt:lpstr>
      <vt:lpstr>Primary GPFS Components</vt:lpstr>
      <vt:lpstr>File Write in GPFS</vt:lpstr>
      <vt:lpstr>Sketch of Write Algorithm in GPFS (I)</vt:lpstr>
      <vt:lpstr>Sketch of Write Algorithm in GPFS (II)</vt:lpstr>
      <vt:lpstr>Lustre File System</vt:lpstr>
      <vt:lpstr>Main System Components of Lustre</vt:lpstr>
      <vt:lpstr>Example Deployment Architecture</vt:lpstr>
      <vt:lpstr>Lustre File Layout</vt:lpstr>
      <vt:lpstr>File Access Locking</vt:lpstr>
      <vt:lpstr>Lustre Lock Management Overview</vt:lpstr>
      <vt:lpstr>Lustre Design Limits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Srivastava</dc:creator>
  <cp:lastModifiedBy>Brian Srivastava</cp:lastModifiedBy>
  <cp:revision>1</cp:revision>
  <dcterms:created xsi:type="dcterms:W3CDTF">2019-05-20T15:53:34Z</dcterms:created>
  <dcterms:modified xsi:type="dcterms:W3CDTF">2023-03-22T12:51:26Z</dcterms:modified>
</cp:coreProperties>
</file>